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 id="302" r:id="rId74"/>
    <p:sldId id="303" r:id="rId7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ubik" charset="1" panose="00000000000000000000"/>
      <p:regular r:id="rId10"/>
    </p:embeddedFont>
    <p:embeddedFont>
      <p:font typeface="Rubik Bold" charset="1" panose="00000800000000000000"/>
      <p:regular r:id="rId11"/>
    </p:embeddedFont>
    <p:embeddedFont>
      <p:font typeface="Rubik Italics" charset="1" panose="00000000000000000000"/>
      <p:regular r:id="rId12"/>
    </p:embeddedFont>
    <p:embeddedFont>
      <p:font typeface="Rubik Bold Italics" charset="1" panose="00000800000000000000"/>
      <p:regular r:id="rId13"/>
    </p:embeddedFont>
    <p:embeddedFont>
      <p:font typeface="Rubik Light" charset="1" panose="00000400000000000000"/>
      <p:regular r:id="rId14"/>
    </p:embeddedFont>
    <p:embeddedFont>
      <p:font typeface="Rubik Light Italics" charset="1" panose="00000400000000000000"/>
      <p:regular r:id="rId15"/>
    </p:embeddedFont>
    <p:embeddedFont>
      <p:font typeface="Rubik Medium" charset="1" panose="00000600000000000000"/>
      <p:regular r:id="rId16"/>
    </p:embeddedFont>
    <p:embeddedFont>
      <p:font typeface="Rubik Medium Italics" charset="1" panose="00000600000000000000"/>
      <p:regular r:id="rId17"/>
    </p:embeddedFont>
    <p:embeddedFont>
      <p:font typeface="Rubik Semi-Bold" charset="1" panose="00000000000000000000"/>
      <p:regular r:id="rId18"/>
    </p:embeddedFont>
    <p:embeddedFont>
      <p:font typeface="Rubik Semi-Bold Italics" charset="1" panose="00000000000000000000"/>
      <p:regular r:id="rId19"/>
    </p:embeddedFont>
    <p:embeddedFont>
      <p:font typeface="Rubik Heavy" charset="1" panose="00000A00000000000000"/>
      <p:regular r:id="rId20"/>
    </p:embeddedFont>
    <p:embeddedFont>
      <p:font typeface="Rubik Heavy Italics" charset="1" panose="00000A00000000000000"/>
      <p:regular r:id="rId21"/>
    </p:embeddedFont>
    <p:embeddedFont>
      <p:font typeface="Nourd" charset="1" panose="00000500000000000000"/>
      <p:regular r:id="rId22"/>
    </p:embeddedFont>
    <p:embeddedFont>
      <p:font typeface="Nourd Bold" charset="1" panose="00000800000000000000"/>
      <p:regular r:id="rId23"/>
    </p:embeddedFont>
    <p:embeddedFont>
      <p:font typeface="Nourd Light" charset="1" panose="00000400000000000000"/>
      <p:regular r:id="rId24"/>
    </p:embeddedFont>
    <p:embeddedFont>
      <p:font typeface="Nourd Medium" charset="1" panose="00000600000000000000"/>
      <p:regular r:id="rId25"/>
    </p:embeddedFont>
    <p:embeddedFont>
      <p:font typeface="Nourd Semi-Bold" charset="1" panose="00000700000000000000"/>
      <p:regular r:id="rId26"/>
    </p:embeddedFont>
    <p:embeddedFont>
      <p:font typeface="Nourd Heavy"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61" Target="slides/slide34.xml" Type="http://schemas.openxmlformats.org/officeDocument/2006/relationships/slide"/><Relationship Id="rId62" Target="slides/slide35.xml" Type="http://schemas.openxmlformats.org/officeDocument/2006/relationships/slide"/><Relationship Id="rId63" Target="slides/slide36.xml" Type="http://schemas.openxmlformats.org/officeDocument/2006/relationships/slide"/><Relationship Id="rId64" Target="slides/slide37.xml" Type="http://schemas.openxmlformats.org/officeDocument/2006/relationships/slide"/><Relationship Id="rId65" Target="slides/slide38.xml" Type="http://schemas.openxmlformats.org/officeDocument/2006/relationships/slide"/><Relationship Id="rId66" Target="slides/slide39.xml" Type="http://schemas.openxmlformats.org/officeDocument/2006/relationships/slide"/><Relationship Id="rId67" Target="slides/slide40.xml" Type="http://schemas.openxmlformats.org/officeDocument/2006/relationships/slide"/><Relationship Id="rId68" Target="slides/slide41.xml" Type="http://schemas.openxmlformats.org/officeDocument/2006/relationships/slide"/><Relationship Id="rId69" Target="slides/slide42.xml" Type="http://schemas.openxmlformats.org/officeDocument/2006/relationships/slide"/><Relationship Id="rId7" Target="fonts/font7.fntdata" Type="http://schemas.openxmlformats.org/officeDocument/2006/relationships/font"/><Relationship Id="rId70" Target="slides/slide43.xml" Type="http://schemas.openxmlformats.org/officeDocument/2006/relationships/slide"/><Relationship Id="rId71" Target="slides/slide44.xml" Type="http://schemas.openxmlformats.org/officeDocument/2006/relationships/slide"/><Relationship Id="rId72" Target="slides/slide45.xml" Type="http://schemas.openxmlformats.org/officeDocument/2006/relationships/slide"/><Relationship Id="rId73" Target="slides/slide46.xml" Type="http://schemas.openxmlformats.org/officeDocument/2006/relationships/slide"/><Relationship Id="rId74" Target="slides/slide47.xml" Type="http://schemas.openxmlformats.org/officeDocument/2006/relationships/slide"/><Relationship Id="rId75" Target="slides/slide4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0.jpeg" Type="http://schemas.openxmlformats.org/officeDocument/2006/relationships/image"/><Relationship Id="rId6" Target="../media/VAF5fmcGUYY.mp4" Type="http://schemas.openxmlformats.org/officeDocument/2006/relationships/video"/><Relationship Id="rId7" Target="../media/VAF5fmcGUYY.mp4" Type="http://schemas.microsoft.com/office/2007/relationships/media"/></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VAF5fueewII.mp4" Type="http://schemas.microsoft.com/office/2007/relationships/media"/><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1.jpeg" Type="http://schemas.openxmlformats.org/officeDocument/2006/relationships/image"/><Relationship Id="rId6" Target="../media/VAF5fnWx2EA.mp4" Type="http://schemas.openxmlformats.org/officeDocument/2006/relationships/video"/><Relationship Id="rId7" Target="../media/VAF5fnWx2EA.mp4" Type="http://schemas.microsoft.com/office/2007/relationships/media"/><Relationship Id="rId8" Target="../media/image32.jpeg" Type="http://schemas.openxmlformats.org/officeDocument/2006/relationships/image"/><Relationship Id="rId9" Target="../media/VAF5fueewII.mp4" Type="http://schemas.openxmlformats.org/officeDocument/2006/relationships/video"/></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3.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4.jpeg" Type="http://schemas.openxmlformats.org/officeDocument/2006/relationships/image"/><Relationship Id="rId6" Target="../media/image35.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6.jpeg" Type="http://schemas.openxmlformats.org/officeDocument/2006/relationships/image"/><Relationship Id="rId6" Target="../media/image37.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8.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gif"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2" Target="../media/image8.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2.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2" Target="../media/image8.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6.jpeg" Type="http://schemas.openxmlformats.org/officeDocument/2006/relationships/image"/><Relationship Id="rId6" Target="../media/image47.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8.jpeg" Type="http://schemas.openxmlformats.org/officeDocument/2006/relationships/image"/><Relationship Id="rId6" Target="../media/VAF5f-Fd3Lw.mp4" Type="http://schemas.openxmlformats.org/officeDocument/2006/relationships/video"/><Relationship Id="rId7" Target="../media/VAF5f-Fd3Lw.mp4" Type="http://schemas.microsoft.com/office/2007/relationships/media"/><Relationship Id="rId8" Target="../media/image49.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2" Target="../media/image8.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2" Target="../media/image8.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1.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2.jpeg" Type="http://schemas.openxmlformats.org/officeDocument/2006/relationships/image"/><Relationship Id="rId6" Target="../media/image31.jpeg" Type="http://schemas.openxmlformats.org/officeDocument/2006/relationships/image"/><Relationship Id="rId7" Target="../media/VAF5f_HU5eU.mp4" Type="http://schemas.openxmlformats.org/officeDocument/2006/relationships/video"/><Relationship Id="rId8" Target="../media/VAF5f_HU5eU.mp4" Type="http://schemas.microsoft.com/office/2007/relationships/media"/></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gif"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3.jpe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4.jpeg" Type="http://schemas.openxmlformats.org/officeDocument/2006/relationships/image"/><Relationship Id="rId6" Target="../media/image55.jpe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6.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7.jpe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58.jpeg" Type="http://schemas.openxmlformats.org/officeDocument/2006/relationships/image"/><Relationship Id="rId6" Target="../media/image5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1.jpeg" Type="http://schemas.openxmlformats.org/officeDocument/2006/relationships/image"/><Relationship Id="rId6" Target="../media/VAF5fXecApo.mp4" Type="http://schemas.openxmlformats.org/officeDocument/2006/relationships/video"/><Relationship Id="rId7" Target="../media/VAF5fXecApo.mp4" Type="http://schemas.microsoft.com/office/2007/relationships/media"/></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2" Target="../media/image8.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60.jpe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61.jpe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62.jpeg" Type="http://schemas.openxmlformats.org/officeDocument/2006/relationships/image"/><Relationship Id="rId6" Target="../media/image63.jpeg" Type="http://schemas.openxmlformats.org/officeDocument/2006/relationships/image"/><Relationship Id="rId7" Target="../media/VAF5gMnSCMI.mp4" Type="http://schemas.openxmlformats.org/officeDocument/2006/relationships/video"/><Relationship Id="rId8" Target="../media/VAF5gMnSCMI.mp4" Type="http://schemas.microsoft.com/office/2007/relationships/media"/></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2" Target="../media/image8.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64.jpe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65.jpeg" Type="http://schemas.openxmlformats.org/officeDocument/2006/relationships/image"/><Relationship Id="rId6" Target="../media/image66.jpeg" Type="http://schemas.openxmlformats.org/officeDocument/2006/relationships/image"/><Relationship Id="rId7" Target="../media/VAF5gMJhZY4.mp4" Type="http://schemas.openxmlformats.org/officeDocument/2006/relationships/video"/><Relationship Id="rId8" Target="../media/VAF5gMJhZY4.mp4" Type="http://schemas.microsoft.com/office/2007/relationships/media"/></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67.jpe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68.jpeg" Type="http://schemas.openxmlformats.org/officeDocument/2006/relationships/image"/><Relationship Id="rId6" Target="../media/VAF5gHfFAxQ.mp4" Type="http://schemas.openxmlformats.org/officeDocument/2006/relationships/video"/><Relationship Id="rId7" Target="../media/VAF5gHfFAxQ.mp4" Type="http://schemas.microsoft.com/office/2007/relationships/media"/><Relationship Id="rId8" Target="../media/image6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5.jpeg" Type="http://schemas.openxmlformats.org/officeDocument/2006/relationships/image"/><Relationship Id="rId6" Target="../media/image2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7.jpeg" Type="http://schemas.openxmlformats.org/officeDocument/2006/relationships/image"/><Relationship Id="rId6" Target="../media/VAF5fjf5CKg.mp4" Type="http://schemas.openxmlformats.org/officeDocument/2006/relationships/video"/><Relationship Id="rId7" Target="../media/VAF5fjf5CKg.mp4" Type="http://schemas.microsoft.com/office/2007/relationships/media"/></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VAF5fq0OX80.mp4" Type="http://schemas.microsoft.com/office/2007/relationships/media"/><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8.jpeg" Type="http://schemas.openxmlformats.org/officeDocument/2006/relationships/image"/><Relationship Id="rId6" Target="../media/VAF5fjviJuk.mp4" Type="http://schemas.openxmlformats.org/officeDocument/2006/relationships/video"/><Relationship Id="rId7" Target="../media/VAF5fjviJuk.mp4" Type="http://schemas.microsoft.com/office/2007/relationships/media"/><Relationship Id="rId8" Target="../media/image29.jpeg" Type="http://schemas.openxmlformats.org/officeDocument/2006/relationships/image"/><Relationship Id="rId9" Target="../media/VAF5fq0OX80.mp4" Type="http://schemas.openxmlformats.org/officeDocument/2006/relationships/video"/></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5666260" y="-2469633"/>
            <a:ext cx="16012640" cy="16012640"/>
          </a:xfrm>
          <a:custGeom>
            <a:avLst/>
            <a:gdLst/>
            <a:ahLst/>
            <a:cxnLst/>
            <a:rect r="r" b="b" t="t" l="l"/>
            <a:pathLst>
              <a:path h="16012640" w="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6110" y="8811102"/>
            <a:ext cx="2725212" cy="538229"/>
          </a:xfrm>
          <a:custGeom>
            <a:avLst/>
            <a:gdLst/>
            <a:ahLst/>
            <a:cxnLst/>
            <a:rect r="r" b="b" t="t" l="l"/>
            <a:pathLst>
              <a:path h="538229" w="2725212">
                <a:moveTo>
                  <a:pt x="0" y="0"/>
                </a:moveTo>
                <a:lnTo>
                  <a:pt x="2725212" y="0"/>
                </a:lnTo>
                <a:lnTo>
                  <a:pt x="2725212" y="538230"/>
                </a:lnTo>
                <a:lnTo>
                  <a:pt x="0" y="538230"/>
                </a:lnTo>
                <a:lnTo>
                  <a:pt x="0" y="0"/>
                </a:lnTo>
                <a:close/>
              </a:path>
            </a:pathLst>
          </a:custGeom>
          <a:blipFill>
            <a:blip r:embed="rId4"/>
            <a:stretch>
              <a:fillRect l="0" t="0" r="0" b="0"/>
            </a:stretch>
          </a:blipFill>
        </p:spPr>
      </p:sp>
      <p:sp>
        <p:nvSpPr>
          <p:cNvPr name="Freeform 4" id="4"/>
          <p:cNvSpPr/>
          <p:nvPr/>
        </p:nvSpPr>
        <p:spPr>
          <a:xfrm flipH="false" flipV="false" rot="481432">
            <a:off x="9849560" y="806750"/>
            <a:ext cx="6668620" cy="7868578"/>
          </a:xfrm>
          <a:custGeom>
            <a:avLst/>
            <a:gdLst/>
            <a:ahLst/>
            <a:cxnLst/>
            <a:rect r="r" b="b" t="t" l="l"/>
            <a:pathLst>
              <a:path h="7868578" w="6668620">
                <a:moveTo>
                  <a:pt x="0" y="0"/>
                </a:moveTo>
                <a:lnTo>
                  <a:pt x="6668619" y="0"/>
                </a:lnTo>
                <a:lnTo>
                  <a:pt x="6668619" y="7868578"/>
                </a:lnTo>
                <a:lnTo>
                  <a:pt x="0" y="7868578"/>
                </a:lnTo>
                <a:lnTo>
                  <a:pt x="0" y="0"/>
                </a:lnTo>
                <a:close/>
              </a:path>
            </a:pathLst>
          </a:custGeom>
          <a:blipFill>
            <a:blip r:embed="rId5"/>
            <a:stretch>
              <a:fillRect l="0" t="0" r="0" b="0"/>
            </a:stretch>
          </a:blipFill>
        </p:spPr>
      </p:sp>
      <p:sp>
        <p:nvSpPr>
          <p:cNvPr name="Freeform 5" id="5"/>
          <p:cNvSpPr/>
          <p:nvPr/>
        </p:nvSpPr>
        <p:spPr>
          <a:xfrm flipH="false" flipV="false" rot="0">
            <a:off x="1027314" y="8206400"/>
            <a:ext cx="1738940" cy="873817"/>
          </a:xfrm>
          <a:custGeom>
            <a:avLst/>
            <a:gdLst/>
            <a:ahLst/>
            <a:cxnLst/>
            <a:rect r="r" b="b" t="t" l="l"/>
            <a:pathLst>
              <a:path h="873817" w="1738940">
                <a:moveTo>
                  <a:pt x="0" y="0"/>
                </a:moveTo>
                <a:lnTo>
                  <a:pt x="1738940" y="0"/>
                </a:lnTo>
                <a:lnTo>
                  <a:pt x="1738940" y="873817"/>
                </a:lnTo>
                <a:lnTo>
                  <a:pt x="0" y="873817"/>
                </a:lnTo>
                <a:lnTo>
                  <a:pt x="0" y="0"/>
                </a:lnTo>
                <a:close/>
              </a:path>
            </a:pathLst>
          </a:custGeom>
          <a:blipFill>
            <a:blip r:embed="rId6"/>
            <a:stretch>
              <a:fillRect l="0" t="0" r="0" b="0"/>
            </a:stretch>
          </a:blipFill>
        </p:spPr>
      </p:sp>
      <p:sp>
        <p:nvSpPr>
          <p:cNvPr name="Freeform 6" id="6"/>
          <p:cNvSpPr/>
          <p:nvPr/>
        </p:nvSpPr>
        <p:spPr>
          <a:xfrm flipH="false" flipV="false" rot="0">
            <a:off x="1426045" y="8409174"/>
            <a:ext cx="941477" cy="445062"/>
          </a:xfrm>
          <a:custGeom>
            <a:avLst/>
            <a:gdLst/>
            <a:ahLst/>
            <a:cxnLst/>
            <a:rect r="r" b="b" t="t" l="l"/>
            <a:pathLst>
              <a:path h="445062" w="941477">
                <a:moveTo>
                  <a:pt x="0" y="0"/>
                </a:moveTo>
                <a:lnTo>
                  <a:pt x="941478" y="0"/>
                </a:lnTo>
                <a:lnTo>
                  <a:pt x="941478" y="445062"/>
                </a:lnTo>
                <a:lnTo>
                  <a:pt x="0" y="4450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417850" y="1458122"/>
            <a:ext cx="9263448" cy="6565833"/>
            <a:chOff x="0" y="0"/>
            <a:chExt cx="12351264" cy="8754444"/>
          </a:xfrm>
        </p:grpSpPr>
        <p:sp>
          <p:nvSpPr>
            <p:cNvPr name="TextBox 8" id="8"/>
            <p:cNvSpPr txBox="true"/>
            <p:nvPr/>
          </p:nvSpPr>
          <p:spPr>
            <a:xfrm rot="0">
              <a:off x="0" y="247650"/>
              <a:ext cx="12351264" cy="6783913"/>
            </a:xfrm>
            <a:prstGeom prst="rect">
              <a:avLst/>
            </a:prstGeom>
          </p:spPr>
          <p:txBody>
            <a:bodyPr anchor="t" rtlCol="false" tIns="0" lIns="0" bIns="0" rIns="0">
              <a:spAutoFit/>
            </a:bodyPr>
            <a:lstStyle/>
            <a:p>
              <a:pPr>
                <a:lnSpc>
                  <a:spcPts val="12999"/>
                </a:lnSpc>
              </a:pPr>
              <a:r>
                <a:rPr lang="en-US" sz="12999">
                  <a:solidFill>
                    <a:srgbClr val="FFFFFF"/>
                  </a:solidFill>
                  <a:latin typeface="Nourd Bold"/>
                </a:rPr>
                <a:t>APPEARED IN MY MIND</a:t>
              </a:r>
            </a:p>
          </p:txBody>
        </p:sp>
        <p:sp>
          <p:nvSpPr>
            <p:cNvPr name="TextBox 9" id="9"/>
            <p:cNvSpPr txBox="true"/>
            <p:nvPr/>
          </p:nvSpPr>
          <p:spPr>
            <a:xfrm rot="0">
              <a:off x="0" y="7366969"/>
              <a:ext cx="9757315" cy="1387475"/>
            </a:xfrm>
            <a:prstGeom prst="rect">
              <a:avLst/>
            </a:prstGeom>
          </p:spPr>
          <p:txBody>
            <a:bodyPr anchor="t" rtlCol="false" tIns="0" lIns="0" bIns="0" rIns="0">
              <a:spAutoFit/>
            </a:bodyPr>
            <a:lstStyle/>
            <a:p>
              <a:pPr>
                <a:lnSpc>
                  <a:spcPts val="4200"/>
                </a:lnSpc>
              </a:pPr>
              <a:r>
                <a:rPr lang="en-US" sz="3000">
                  <a:solidFill>
                    <a:srgbClr val="FFFFFF"/>
                  </a:solidFill>
                  <a:latin typeface="Rubik"/>
                </a:rPr>
                <a:t>Musa ( Moses ) Sina ( Cena ) ERTUGRUL ( IDK How to translate )</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pic>
        <p:nvPicPr>
          <p:cNvPr name="Picture 11" id="11">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9566331" y="1315642"/>
            <a:ext cx="7969505" cy="5910716"/>
          </a:xfrm>
          <a:prstGeom prst="rect">
            <a:avLst/>
          </a:prstGeom>
        </p:spPr>
      </p:pic>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1035050"/>
          </a:xfrm>
          <a:prstGeom prst="rect">
            <a:avLst/>
          </a:prstGeom>
        </p:spPr>
        <p:txBody>
          <a:bodyPr anchor="t" rtlCol="false" tIns="0" lIns="0" bIns="0" rIns="0">
            <a:spAutoFit/>
          </a:bodyPr>
          <a:lstStyle/>
          <a:p>
            <a:pPr>
              <a:lnSpc>
                <a:spcPts val="3999"/>
              </a:lnSpc>
            </a:pPr>
            <a:r>
              <a:rPr lang="en-US" sz="3999">
                <a:solidFill>
                  <a:srgbClr val="FFFFFF"/>
                </a:solidFill>
                <a:latin typeface="Nourd Bold"/>
              </a:rPr>
              <a:t>BAD HANDLED BUILDING</a:t>
            </a:r>
          </a:p>
        </p:txBody>
      </p:sp>
      <p:sp>
        <p:nvSpPr>
          <p:cNvPr name="TextBox 14" id="14"/>
          <p:cNvSpPr txBox="true"/>
          <p:nvPr/>
        </p:nvSpPr>
        <p:spPr>
          <a:xfrm rot="0">
            <a:off x="1623416" y="4204325"/>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Repeated code chunks</a:t>
            </a:r>
          </a:p>
        </p:txBody>
      </p:sp>
      <p:sp>
        <p:nvSpPr>
          <p:cNvPr name="TextBox 15" id="15"/>
          <p:cNvSpPr txBox="true"/>
          <p:nvPr/>
        </p:nvSpPr>
        <p:spPr>
          <a:xfrm rot="0">
            <a:off x="1623416" y="4937060"/>
            <a:ext cx="669817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Losing time for reading implementation</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pic>
        <p:nvPicPr>
          <p:cNvPr name="Picture 11" id="11">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700750" y="1623400"/>
            <a:ext cx="8009199" cy="5940156"/>
          </a:xfrm>
          <a:prstGeom prst="rect">
            <a:avLst/>
          </a:prstGeom>
        </p:spPr>
      </p:pic>
      <p:pic>
        <p:nvPicPr>
          <p:cNvPr name="Picture 12" id="12">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281" t="0" r="281" b="0"/>
          <a:stretch>
            <a:fillRect/>
          </a:stretch>
        </p:blipFill>
        <p:spPr>
          <a:xfrm flipH="false" flipV="false" rot="0">
            <a:off x="9533810" y="2946395"/>
            <a:ext cx="8034548" cy="3294165"/>
          </a:xfrm>
          <a:prstGeom prst="rect">
            <a:avLst/>
          </a:prstGeom>
        </p:spPr>
      </p:pic>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video>
              <p:cMediaNode vol="0">
                <p:cTn fill="hold" display="false">
                  <p:stCondLst>
                    <p:cond delay="indefinite"/>
                  </p:stCondLst>
                </p:cTn>
                <p:tgtEl>
                  <p:spTgt spid="1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10472310" y="852870"/>
            <a:ext cx="6157548" cy="7684620"/>
          </a:xfrm>
          <a:custGeom>
            <a:avLst/>
            <a:gdLst/>
            <a:ahLst/>
            <a:cxnLst/>
            <a:rect r="r" b="b" t="t" l="l"/>
            <a:pathLst>
              <a:path h="7684620" w="6157548">
                <a:moveTo>
                  <a:pt x="0" y="0"/>
                </a:moveTo>
                <a:lnTo>
                  <a:pt x="6157548" y="0"/>
                </a:lnTo>
                <a:lnTo>
                  <a:pt x="6157548" y="7684621"/>
                </a:lnTo>
                <a:lnTo>
                  <a:pt x="0" y="7684621"/>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1035050"/>
          </a:xfrm>
          <a:prstGeom prst="rect">
            <a:avLst/>
          </a:prstGeom>
        </p:spPr>
        <p:txBody>
          <a:bodyPr anchor="t" rtlCol="false" tIns="0" lIns="0" bIns="0" rIns="0">
            <a:spAutoFit/>
          </a:bodyPr>
          <a:lstStyle/>
          <a:p>
            <a:pPr>
              <a:lnSpc>
                <a:spcPts val="3999"/>
              </a:lnSpc>
            </a:pPr>
            <a:r>
              <a:rPr lang="en-US" sz="3999">
                <a:solidFill>
                  <a:srgbClr val="FFFFFF"/>
                </a:solidFill>
                <a:latin typeface="Nourd Bold"/>
              </a:rPr>
              <a:t>TEMPLATE METHOD PATTERN</a:t>
            </a:r>
          </a:p>
        </p:txBody>
      </p:sp>
      <p:sp>
        <p:nvSpPr>
          <p:cNvPr name="TextBox 14" id="14"/>
          <p:cNvSpPr txBox="true"/>
          <p:nvPr/>
        </p:nvSpPr>
        <p:spPr>
          <a:xfrm rot="0">
            <a:off x="1623416" y="4204325"/>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Actually, It is not problem but,</a:t>
            </a:r>
          </a:p>
        </p:txBody>
      </p:sp>
      <p:sp>
        <p:nvSpPr>
          <p:cNvPr name="TextBox 15" id="15"/>
          <p:cNvSpPr txBox="true"/>
          <p:nvPr/>
        </p:nvSpPr>
        <p:spPr>
          <a:xfrm rot="0">
            <a:off x="1623416" y="4937060"/>
            <a:ext cx="6541459"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When you have a variety of class pools</a:t>
            </a:r>
          </a:p>
        </p:txBody>
      </p:sp>
      <p:sp>
        <p:nvSpPr>
          <p:cNvPr name="TextBox 16" id="16"/>
          <p:cNvSpPr txBox="true"/>
          <p:nvPr/>
        </p:nvSpPr>
        <p:spPr>
          <a:xfrm rot="0">
            <a:off x="1623416" y="5669795"/>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This pattern grow exponantially</a:t>
            </a:r>
          </a:p>
        </p:txBody>
      </p:sp>
      <p:sp>
        <p:nvSpPr>
          <p:cNvPr name="TextBox 17" id="17"/>
          <p:cNvSpPr txBox="true"/>
          <p:nvPr/>
        </p:nvSpPr>
        <p:spPr>
          <a:xfrm rot="0">
            <a:off x="1623416" y="6398776"/>
            <a:ext cx="5897168" cy="986155"/>
          </a:xfrm>
          <a:prstGeom prst="rect">
            <a:avLst/>
          </a:prstGeom>
        </p:spPr>
        <p:txBody>
          <a:bodyPr anchor="t" rtlCol="false" tIns="0" lIns="0" bIns="0" rIns="0">
            <a:spAutoFit/>
          </a:bodyPr>
          <a:lstStyle/>
          <a:p>
            <a:pPr>
              <a:lnSpc>
                <a:spcPts val="3919"/>
              </a:lnSpc>
            </a:pPr>
            <a:r>
              <a:rPr lang="en-US" sz="2799">
                <a:solidFill>
                  <a:srgbClr val="FFFFFF"/>
                </a:solidFill>
                <a:latin typeface="Rubik"/>
              </a:rPr>
              <a:t>also, users will need to implement exponential growth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1020330" y="1010086"/>
            <a:ext cx="7370041" cy="7370041"/>
          </a:xfrm>
          <a:custGeom>
            <a:avLst/>
            <a:gdLst/>
            <a:ahLst/>
            <a:cxnLst/>
            <a:rect r="r" b="b" t="t" l="l"/>
            <a:pathLst>
              <a:path h="7370041" w="7370041">
                <a:moveTo>
                  <a:pt x="0" y="0"/>
                </a:moveTo>
                <a:lnTo>
                  <a:pt x="7370040" y="0"/>
                </a:lnTo>
                <a:lnTo>
                  <a:pt x="7370040" y="7370040"/>
                </a:lnTo>
                <a:lnTo>
                  <a:pt x="0" y="7370040"/>
                </a:lnTo>
                <a:lnTo>
                  <a:pt x="0" y="0"/>
                </a:lnTo>
                <a:close/>
              </a:path>
            </a:pathLst>
          </a:custGeom>
          <a:blipFill>
            <a:blip r:embed="rId5"/>
            <a:stretch>
              <a:fillRect l="0" t="0" r="0" b="0"/>
            </a:stretch>
          </a:blipFill>
        </p:spPr>
      </p:sp>
      <p:sp>
        <p:nvSpPr>
          <p:cNvPr name="Freeform 12" id="12"/>
          <p:cNvSpPr/>
          <p:nvPr/>
        </p:nvSpPr>
        <p:spPr>
          <a:xfrm flipH="false" flipV="false" rot="0">
            <a:off x="10732624" y="839290"/>
            <a:ext cx="5636918" cy="7508375"/>
          </a:xfrm>
          <a:custGeom>
            <a:avLst/>
            <a:gdLst/>
            <a:ahLst/>
            <a:cxnLst/>
            <a:rect r="r" b="b" t="t" l="l"/>
            <a:pathLst>
              <a:path h="7508375" w="5636918">
                <a:moveTo>
                  <a:pt x="0" y="0"/>
                </a:moveTo>
                <a:lnTo>
                  <a:pt x="5636919" y="0"/>
                </a:lnTo>
                <a:lnTo>
                  <a:pt x="5636919" y="7508375"/>
                </a:lnTo>
                <a:lnTo>
                  <a:pt x="0" y="7508375"/>
                </a:lnTo>
                <a:lnTo>
                  <a:pt x="0" y="0"/>
                </a:lnTo>
                <a:close/>
              </a:path>
            </a:pathLst>
          </a:custGeom>
          <a:blipFill>
            <a:blip r:embed="rId6"/>
            <a:stretch>
              <a:fillRect l="0" t="0" r="0" b="0"/>
            </a:stretch>
          </a:blipFill>
        </p:spPr>
      </p:sp>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751445" y="2128450"/>
            <a:ext cx="7907810" cy="4930056"/>
          </a:xfrm>
          <a:custGeom>
            <a:avLst/>
            <a:gdLst/>
            <a:ahLst/>
            <a:cxnLst/>
            <a:rect r="r" b="b" t="t" l="l"/>
            <a:pathLst>
              <a:path h="4930056" w="7907810">
                <a:moveTo>
                  <a:pt x="0" y="0"/>
                </a:moveTo>
                <a:lnTo>
                  <a:pt x="7907810" y="0"/>
                </a:lnTo>
                <a:lnTo>
                  <a:pt x="7907810" y="4930056"/>
                </a:lnTo>
                <a:lnTo>
                  <a:pt x="0" y="4930056"/>
                </a:lnTo>
                <a:lnTo>
                  <a:pt x="0" y="0"/>
                </a:lnTo>
                <a:close/>
              </a:path>
            </a:pathLst>
          </a:custGeom>
          <a:blipFill>
            <a:blip r:embed="rId5"/>
            <a:stretch>
              <a:fillRect l="0" t="0" r="0" b="0"/>
            </a:stretch>
          </a:blipFill>
        </p:spPr>
      </p:sp>
      <p:sp>
        <p:nvSpPr>
          <p:cNvPr name="Freeform 12" id="12"/>
          <p:cNvSpPr/>
          <p:nvPr/>
        </p:nvSpPr>
        <p:spPr>
          <a:xfrm flipH="false" flipV="false" rot="0">
            <a:off x="9684350" y="1271541"/>
            <a:ext cx="7733468" cy="6643873"/>
          </a:xfrm>
          <a:custGeom>
            <a:avLst/>
            <a:gdLst/>
            <a:ahLst/>
            <a:cxnLst/>
            <a:rect r="r" b="b" t="t" l="l"/>
            <a:pathLst>
              <a:path h="6643873" w="7733468">
                <a:moveTo>
                  <a:pt x="0" y="0"/>
                </a:moveTo>
                <a:lnTo>
                  <a:pt x="7733467" y="0"/>
                </a:lnTo>
                <a:lnTo>
                  <a:pt x="7733467" y="6643873"/>
                </a:lnTo>
                <a:lnTo>
                  <a:pt x="0" y="6643873"/>
                </a:lnTo>
                <a:lnTo>
                  <a:pt x="0" y="0"/>
                </a:lnTo>
                <a:close/>
              </a:path>
            </a:pathLst>
          </a:custGeom>
          <a:blipFill>
            <a:blip r:embed="rId6"/>
            <a:stretch>
              <a:fillRect l="0" t="0" r="0" b="0"/>
            </a:stretch>
          </a:blipFill>
        </p:spPr>
      </p:sp>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2" id="12"/>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COUPLING</a:t>
            </a:r>
          </a:p>
        </p:txBody>
      </p:sp>
      <p:sp>
        <p:nvSpPr>
          <p:cNvPr name="TextBox 13" id="13"/>
          <p:cNvSpPr txBox="true"/>
          <p:nvPr/>
        </p:nvSpPr>
        <p:spPr>
          <a:xfrm rot="0">
            <a:off x="1623416" y="4204325"/>
            <a:ext cx="5897168" cy="1481455"/>
          </a:xfrm>
          <a:prstGeom prst="rect">
            <a:avLst/>
          </a:prstGeom>
        </p:spPr>
        <p:txBody>
          <a:bodyPr anchor="t" rtlCol="false" tIns="0" lIns="0" bIns="0" rIns="0">
            <a:spAutoFit/>
          </a:bodyPr>
          <a:lstStyle/>
          <a:p>
            <a:pPr>
              <a:lnSpc>
                <a:spcPts val="3919"/>
              </a:lnSpc>
            </a:pPr>
            <a:r>
              <a:rPr lang="en-US" sz="2799">
                <a:solidFill>
                  <a:srgbClr val="FFFFFF"/>
                </a:solidFill>
                <a:latin typeface="Rubik"/>
              </a:rPr>
              <a:t>If, the system has high coupling, that will affect future upgrades in a worse way </a:t>
            </a:r>
          </a:p>
        </p:txBody>
      </p:sp>
      <p:sp>
        <p:nvSpPr>
          <p:cNvPr name="Freeform 14" id="14"/>
          <p:cNvSpPr/>
          <p:nvPr/>
        </p:nvSpPr>
        <p:spPr>
          <a:xfrm flipH="false" flipV="false" rot="0">
            <a:off x="9740970" y="2695875"/>
            <a:ext cx="7620227" cy="3795205"/>
          </a:xfrm>
          <a:custGeom>
            <a:avLst/>
            <a:gdLst/>
            <a:ahLst/>
            <a:cxnLst/>
            <a:rect r="r" b="b" t="t" l="l"/>
            <a:pathLst>
              <a:path h="3795205" w="7620227">
                <a:moveTo>
                  <a:pt x="0" y="0"/>
                </a:moveTo>
                <a:lnTo>
                  <a:pt x="7620227" y="0"/>
                </a:lnTo>
                <a:lnTo>
                  <a:pt x="7620227" y="3795205"/>
                </a:lnTo>
                <a:lnTo>
                  <a:pt x="0" y="3795205"/>
                </a:lnTo>
                <a:lnTo>
                  <a:pt x="0" y="0"/>
                </a:lnTo>
                <a:close/>
              </a:path>
            </a:pathLst>
          </a:custGeom>
          <a:blipFill>
            <a:blip r:embed="rId5"/>
            <a:stretch>
              <a:fillRect l="0" t="-29329"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9818435" y="1936106"/>
            <a:ext cx="7465297" cy="5589269"/>
          </a:xfrm>
          <a:custGeom>
            <a:avLst/>
            <a:gdLst/>
            <a:ahLst/>
            <a:cxnLst/>
            <a:rect r="r" b="b" t="t" l="l"/>
            <a:pathLst>
              <a:path h="5589269" w="7465297">
                <a:moveTo>
                  <a:pt x="0" y="0"/>
                </a:moveTo>
                <a:lnTo>
                  <a:pt x="7465297" y="0"/>
                </a:lnTo>
                <a:lnTo>
                  <a:pt x="7465297" y="5589269"/>
                </a:lnTo>
                <a:lnTo>
                  <a:pt x="0" y="5589269"/>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ENCAPSULATION</a:t>
            </a:r>
          </a:p>
        </p:txBody>
      </p:sp>
      <p:sp>
        <p:nvSpPr>
          <p:cNvPr name="TextBox 14" id="14"/>
          <p:cNvSpPr txBox="true"/>
          <p:nvPr/>
        </p:nvSpPr>
        <p:spPr>
          <a:xfrm rot="0">
            <a:off x="1623416" y="4204325"/>
            <a:ext cx="5897168" cy="1481455"/>
          </a:xfrm>
          <a:prstGeom prst="rect">
            <a:avLst/>
          </a:prstGeom>
        </p:spPr>
        <p:txBody>
          <a:bodyPr anchor="t" rtlCol="false" tIns="0" lIns="0" bIns="0" rIns="0">
            <a:spAutoFit/>
          </a:bodyPr>
          <a:lstStyle/>
          <a:p>
            <a:pPr>
              <a:lnSpc>
                <a:spcPts val="3919"/>
              </a:lnSpc>
            </a:pPr>
            <a:r>
              <a:rPr lang="en-US" sz="2799">
                <a:solidFill>
                  <a:srgbClr val="FFFFFF"/>
                </a:solidFill>
                <a:latin typeface="Rubik"/>
              </a:rPr>
              <a:t>This concept is a misunderstood concept. It is not putting setter, getter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420609" y="3885624"/>
            <a:ext cx="5446782" cy="6119980"/>
          </a:xfrm>
          <a:prstGeom prst="rect">
            <a:avLst/>
          </a:prstGeom>
        </p:spPr>
      </p:pic>
      <p:sp>
        <p:nvSpPr>
          <p:cNvPr name="TextBox 3" id="3"/>
          <p:cNvSpPr txBox="true"/>
          <p:nvPr/>
        </p:nvSpPr>
        <p:spPr>
          <a:xfrm rot="0">
            <a:off x="698639" y="657225"/>
            <a:ext cx="16890722" cy="3228399"/>
          </a:xfrm>
          <a:prstGeom prst="rect">
            <a:avLst/>
          </a:prstGeom>
        </p:spPr>
        <p:txBody>
          <a:bodyPr anchor="t" rtlCol="false" tIns="0" lIns="0" bIns="0" rIns="0">
            <a:spAutoFit/>
          </a:bodyPr>
          <a:lstStyle/>
          <a:p>
            <a:pPr algn="ctr">
              <a:lnSpc>
                <a:spcPts val="26689"/>
              </a:lnSpc>
              <a:spcBef>
                <a:spcPct val="0"/>
              </a:spcBef>
            </a:pPr>
            <a:r>
              <a:rPr lang="en-US" sz="19063">
                <a:solidFill>
                  <a:srgbClr val="FFFFFF"/>
                </a:solidFill>
                <a:latin typeface="Rubik"/>
              </a:rPr>
              <a:t>5 minute break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3281842" y="3492963"/>
            <a:ext cx="3797075" cy="1044196"/>
          </a:xfrm>
          <a:custGeom>
            <a:avLst/>
            <a:gdLst/>
            <a:ahLst/>
            <a:cxnLst/>
            <a:rect r="r" b="b" t="t" l="l"/>
            <a:pathLst>
              <a:path h="1044196" w="3797075">
                <a:moveTo>
                  <a:pt x="0" y="0"/>
                </a:moveTo>
                <a:lnTo>
                  <a:pt x="3797074" y="0"/>
                </a:lnTo>
                <a:lnTo>
                  <a:pt x="3797074" y="1044195"/>
                </a:lnTo>
                <a:lnTo>
                  <a:pt x="0" y="1044195"/>
                </a:lnTo>
                <a:lnTo>
                  <a:pt x="0" y="0"/>
                </a:lnTo>
                <a:close/>
              </a:path>
            </a:pathLst>
          </a:custGeom>
          <a:blipFill>
            <a:blip r:embed="rId2"/>
            <a:stretch>
              <a:fillRect l="0" t="0" r="0" b="0"/>
            </a:stretch>
          </a:blipFill>
        </p:spPr>
      </p:sp>
      <p:sp>
        <p:nvSpPr>
          <p:cNvPr name="Freeform 3" id="3"/>
          <p:cNvSpPr/>
          <p:nvPr/>
        </p:nvSpPr>
        <p:spPr>
          <a:xfrm flipH="false" flipV="false" rot="0">
            <a:off x="9298109" y="3124367"/>
            <a:ext cx="683608" cy="1781388"/>
          </a:xfrm>
          <a:custGeom>
            <a:avLst/>
            <a:gdLst/>
            <a:ahLst/>
            <a:cxnLst/>
            <a:rect r="r" b="b" t="t" l="l"/>
            <a:pathLst>
              <a:path h="1781388" w="683608">
                <a:moveTo>
                  <a:pt x="0" y="0"/>
                </a:moveTo>
                <a:lnTo>
                  <a:pt x="683608" y="0"/>
                </a:lnTo>
                <a:lnTo>
                  <a:pt x="683608" y="1781387"/>
                </a:lnTo>
                <a:lnTo>
                  <a:pt x="0" y="1781387"/>
                </a:lnTo>
                <a:lnTo>
                  <a:pt x="0" y="0"/>
                </a:lnTo>
                <a:close/>
              </a:path>
            </a:pathLst>
          </a:custGeom>
          <a:blipFill>
            <a:blip r:embed="rId3"/>
            <a:stretch>
              <a:fillRect l="0" t="0" r="0" b="0"/>
            </a:stretch>
          </a:blipFill>
        </p:spPr>
      </p:sp>
      <p:sp>
        <p:nvSpPr>
          <p:cNvPr name="Freeform 4" id="4"/>
          <p:cNvSpPr/>
          <p:nvPr/>
        </p:nvSpPr>
        <p:spPr>
          <a:xfrm flipH="false" flipV="false" rot="0">
            <a:off x="15204317" y="7313284"/>
            <a:ext cx="1108914" cy="1781388"/>
          </a:xfrm>
          <a:custGeom>
            <a:avLst/>
            <a:gdLst/>
            <a:ahLst/>
            <a:cxnLst/>
            <a:rect r="r" b="b" t="t" l="l"/>
            <a:pathLst>
              <a:path h="1781388" w="1108914">
                <a:moveTo>
                  <a:pt x="0" y="0"/>
                </a:moveTo>
                <a:lnTo>
                  <a:pt x="1108914" y="0"/>
                </a:lnTo>
                <a:lnTo>
                  <a:pt x="1108914" y="1781388"/>
                </a:lnTo>
                <a:lnTo>
                  <a:pt x="0" y="1781388"/>
                </a:lnTo>
                <a:lnTo>
                  <a:pt x="0" y="0"/>
                </a:lnTo>
                <a:close/>
              </a:path>
            </a:pathLst>
          </a:custGeom>
          <a:blipFill>
            <a:blip r:embed="rId4"/>
            <a:stretch>
              <a:fillRect l="0" t="0" r="0" b="0"/>
            </a:stretch>
          </a:blipFill>
        </p:spPr>
      </p:sp>
      <p:sp>
        <p:nvSpPr>
          <p:cNvPr name="Freeform 5" id="5"/>
          <p:cNvSpPr/>
          <p:nvPr/>
        </p:nvSpPr>
        <p:spPr>
          <a:xfrm flipH="false" flipV="false" rot="0">
            <a:off x="12449277" y="7313284"/>
            <a:ext cx="1349401" cy="1781388"/>
          </a:xfrm>
          <a:custGeom>
            <a:avLst/>
            <a:gdLst/>
            <a:ahLst/>
            <a:cxnLst/>
            <a:rect r="r" b="b" t="t" l="l"/>
            <a:pathLst>
              <a:path h="1781388" w="1349401">
                <a:moveTo>
                  <a:pt x="0" y="0"/>
                </a:moveTo>
                <a:lnTo>
                  <a:pt x="1349402" y="0"/>
                </a:lnTo>
                <a:lnTo>
                  <a:pt x="1349402" y="1781388"/>
                </a:lnTo>
                <a:lnTo>
                  <a:pt x="0" y="1781388"/>
                </a:lnTo>
                <a:lnTo>
                  <a:pt x="0" y="0"/>
                </a:lnTo>
                <a:close/>
              </a:path>
            </a:pathLst>
          </a:custGeom>
          <a:blipFill>
            <a:blip r:embed="rId5"/>
            <a:stretch>
              <a:fillRect l="0" t="0" r="0" b="0"/>
            </a:stretch>
          </a:blipFill>
        </p:spPr>
      </p:sp>
      <p:sp>
        <p:nvSpPr>
          <p:cNvPr name="Freeform 6" id="6"/>
          <p:cNvSpPr/>
          <p:nvPr/>
        </p:nvSpPr>
        <p:spPr>
          <a:xfrm flipH="false" flipV="false" rot="0">
            <a:off x="11837018" y="5356857"/>
            <a:ext cx="1577442" cy="1555753"/>
          </a:xfrm>
          <a:custGeom>
            <a:avLst/>
            <a:gdLst/>
            <a:ahLst/>
            <a:cxnLst/>
            <a:rect r="r" b="b" t="t" l="l"/>
            <a:pathLst>
              <a:path h="1555753" w="1577442">
                <a:moveTo>
                  <a:pt x="0" y="0"/>
                </a:moveTo>
                <a:lnTo>
                  <a:pt x="1577442" y="0"/>
                </a:lnTo>
                <a:lnTo>
                  <a:pt x="1577442" y="1555753"/>
                </a:lnTo>
                <a:lnTo>
                  <a:pt x="0" y="1555753"/>
                </a:lnTo>
                <a:lnTo>
                  <a:pt x="0" y="0"/>
                </a:lnTo>
                <a:close/>
              </a:path>
            </a:pathLst>
          </a:custGeom>
          <a:blipFill>
            <a:blip r:embed="rId6"/>
            <a:stretch>
              <a:fillRect l="0" t="0" r="0" b="0"/>
            </a:stretch>
          </a:blipFill>
        </p:spPr>
      </p:sp>
      <p:sp>
        <p:nvSpPr>
          <p:cNvPr name="Freeform 7" id="7"/>
          <p:cNvSpPr/>
          <p:nvPr/>
        </p:nvSpPr>
        <p:spPr>
          <a:xfrm flipH="false" flipV="false" rot="0">
            <a:off x="14545413" y="5356857"/>
            <a:ext cx="2027039" cy="1555753"/>
          </a:xfrm>
          <a:custGeom>
            <a:avLst/>
            <a:gdLst/>
            <a:ahLst/>
            <a:cxnLst/>
            <a:rect r="r" b="b" t="t" l="l"/>
            <a:pathLst>
              <a:path h="1555753" w="2027039">
                <a:moveTo>
                  <a:pt x="0" y="0"/>
                </a:moveTo>
                <a:lnTo>
                  <a:pt x="2027039" y="0"/>
                </a:lnTo>
                <a:lnTo>
                  <a:pt x="2027039" y="1555753"/>
                </a:lnTo>
                <a:lnTo>
                  <a:pt x="0" y="1555753"/>
                </a:lnTo>
                <a:lnTo>
                  <a:pt x="0" y="0"/>
                </a:lnTo>
                <a:close/>
              </a:path>
            </a:pathLst>
          </a:custGeom>
          <a:blipFill>
            <a:blip r:embed="rId7"/>
            <a:stretch>
              <a:fillRect l="0" t="0" r="0" b="0"/>
            </a:stretch>
          </a:blipFill>
        </p:spPr>
      </p:sp>
      <p:sp>
        <p:nvSpPr>
          <p:cNvPr name="Freeform 8" id="8"/>
          <p:cNvSpPr/>
          <p:nvPr/>
        </p:nvSpPr>
        <p:spPr>
          <a:xfrm flipH="false" flipV="false" rot="0">
            <a:off x="12753237" y="1028700"/>
            <a:ext cx="2030072" cy="1781388"/>
          </a:xfrm>
          <a:custGeom>
            <a:avLst/>
            <a:gdLst/>
            <a:ahLst/>
            <a:cxnLst/>
            <a:rect r="r" b="b" t="t" l="l"/>
            <a:pathLst>
              <a:path h="1781388" w="2030072">
                <a:moveTo>
                  <a:pt x="0" y="0"/>
                </a:moveTo>
                <a:lnTo>
                  <a:pt x="2030072" y="0"/>
                </a:lnTo>
                <a:lnTo>
                  <a:pt x="2030072" y="1781388"/>
                </a:lnTo>
                <a:lnTo>
                  <a:pt x="0" y="1781388"/>
                </a:lnTo>
                <a:lnTo>
                  <a:pt x="0" y="0"/>
                </a:lnTo>
                <a:close/>
              </a:path>
            </a:pathLst>
          </a:custGeom>
          <a:blipFill>
            <a:blip r:embed="rId8"/>
            <a:stretch>
              <a:fillRect l="0" t="0" r="0" b="0"/>
            </a:stretch>
          </a:blipFill>
        </p:spPr>
      </p:sp>
      <p:sp>
        <p:nvSpPr>
          <p:cNvPr name="Freeform 9" id="9"/>
          <p:cNvSpPr/>
          <p:nvPr/>
        </p:nvSpPr>
        <p:spPr>
          <a:xfrm flipH="false" flipV="false" rot="0">
            <a:off x="9298109" y="5356857"/>
            <a:ext cx="1407956" cy="1555753"/>
          </a:xfrm>
          <a:custGeom>
            <a:avLst/>
            <a:gdLst/>
            <a:ahLst/>
            <a:cxnLst/>
            <a:rect r="r" b="b" t="t" l="l"/>
            <a:pathLst>
              <a:path h="1555753" w="1407956">
                <a:moveTo>
                  <a:pt x="0" y="0"/>
                </a:moveTo>
                <a:lnTo>
                  <a:pt x="1407956" y="0"/>
                </a:lnTo>
                <a:lnTo>
                  <a:pt x="1407956" y="1555753"/>
                </a:lnTo>
                <a:lnTo>
                  <a:pt x="0" y="1555753"/>
                </a:lnTo>
                <a:lnTo>
                  <a:pt x="0" y="0"/>
                </a:lnTo>
                <a:close/>
              </a:path>
            </a:pathLst>
          </a:custGeom>
          <a:blipFill>
            <a:blip r:embed="rId9"/>
            <a:stretch>
              <a:fillRect l="0" t="0" r="0" b="0"/>
            </a:stretch>
          </a:blipFill>
        </p:spPr>
      </p:sp>
      <p:sp>
        <p:nvSpPr>
          <p:cNvPr name="Freeform 10" id="10"/>
          <p:cNvSpPr/>
          <p:nvPr/>
        </p:nvSpPr>
        <p:spPr>
          <a:xfrm flipH="false" flipV="false" rot="0">
            <a:off x="15372485" y="1028700"/>
            <a:ext cx="1706431" cy="1676568"/>
          </a:xfrm>
          <a:custGeom>
            <a:avLst/>
            <a:gdLst/>
            <a:ahLst/>
            <a:cxnLst/>
            <a:rect r="r" b="b" t="t" l="l"/>
            <a:pathLst>
              <a:path h="1676568" w="1706431">
                <a:moveTo>
                  <a:pt x="0" y="0"/>
                </a:moveTo>
                <a:lnTo>
                  <a:pt x="1706431" y="0"/>
                </a:lnTo>
                <a:lnTo>
                  <a:pt x="1706431" y="1676568"/>
                </a:lnTo>
                <a:lnTo>
                  <a:pt x="0" y="1676568"/>
                </a:lnTo>
                <a:lnTo>
                  <a:pt x="0" y="0"/>
                </a:lnTo>
                <a:close/>
              </a:path>
            </a:pathLst>
          </a:custGeom>
          <a:blipFill>
            <a:blip r:embed="rId10"/>
            <a:stretch>
              <a:fillRect l="0" t="0" r="0" b="0"/>
            </a:stretch>
          </a:blipFill>
        </p:spPr>
      </p:sp>
      <p:sp>
        <p:nvSpPr>
          <p:cNvPr name="Freeform 11" id="11"/>
          <p:cNvSpPr/>
          <p:nvPr/>
        </p:nvSpPr>
        <p:spPr>
          <a:xfrm flipH="false" flipV="false" rot="0">
            <a:off x="9298109" y="7270540"/>
            <a:ext cx="1745529" cy="1866876"/>
          </a:xfrm>
          <a:custGeom>
            <a:avLst/>
            <a:gdLst/>
            <a:ahLst/>
            <a:cxnLst/>
            <a:rect r="r" b="b" t="t" l="l"/>
            <a:pathLst>
              <a:path h="1866876" w="1745529">
                <a:moveTo>
                  <a:pt x="0" y="0"/>
                </a:moveTo>
                <a:lnTo>
                  <a:pt x="1745530" y="0"/>
                </a:lnTo>
                <a:lnTo>
                  <a:pt x="1745530" y="1866876"/>
                </a:lnTo>
                <a:lnTo>
                  <a:pt x="0" y="1866876"/>
                </a:lnTo>
                <a:lnTo>
                  <a:pt x="0" y="0"/>
                </a:lnTo>
                <a:close/>
              </a:path>
            </a:pathLst>
          </a:custGeom>
          <a:blipFill>
            <a:blip r:embed="rId11"/>
            <a:stretch>
              <a:fillRect l="0" t="0" r="0" b="0"/>
            </a:stretch>
          </a:blipFill>
        </p:spPr>
      </p:sp>
      <p:sp>
        <p:nvSpPr>
          <p:cNvPr name="Freeform 12" id="12"/>
          <p:cNvSpPr/>
          <p:nvPr/>
        </p:nvSpPr>
        <p:spPr>
          <a:xfrm flipH="false" flipV="false" rot="0">
            <a:off x="10802320" y="3124367"/>
            <a:ext cx="1658917" cy="1781388"/>
          </a:xfrm>
          <a:custGeom>
            <a:avLst/>
            <a:gdLst/>
            <a:ahLst/>
            <a:cxnLst/>
            <a:rect r="r" b="b" t="t" l="l"/>
            <a:pathLst>
              <a:path h="1781388" w="1658917">
                <a:moveTo>
                  <a:pt x="0" y="0"/>
                </a:moveTo>
                <a:lnTo>
                  <a:pt x="1658918" y="0"/>
                </a:lnTo>
                <a:lnTo>
                  <a:pt x="1658918" y="1781387"/>
                </a:lnTo>
                <a:lnTo>
                  <a:pt x="0" y="1781387"/>
                </a:lnTo>
                <a:lnTo>
                  <a:pt x="0" y="0"/>
                </a:lnTo>
                <a:close/>
              </a:path>
            </a:pathLst>
          </a:custGeom>
          <a:blipFill>
            <a:blip r:embed="rId12"/>
            <a:stretch>
              <a:fillRect l="0" t="0" r="0" b="0"/>
            </a:stretch>
          </a:blipFill>
        </p:spPr>
      </p:sp>
      <p:sp>
        <p:nvSpPr>
          <p:cNvPr name="Freeform 13" id="13"/>
          <p:cNvSpPr/>
          <p:nvPr/>
        </p:nvSpPr>
        <p:spPr>
          <a:xfrm flipH="false" flipV="false" rot="0">
            <a:off x="9298109" y="1028700"/>
            <a:ext cx="2639093" cy="1781388"/>
          </a:xfrm>
          <a:custGeom>
            <a:avLst/>
            <a:gdLst/>
            <a:ahLst/>
            <a:cxnLst/>
            <a:rect r="r" b="b" t="t" l="l"/>
            <a:pathLst>
              <a:path h="1781388" w="2639093">
                <a:moveTo>
                  <a:pt x="0" y="0"/>
                </a:moveTo>
                <a:lnTo>
                  <a:pt x="2639093" y="0"/>
                </a:lnTo>
                <a:lnTo>
                  <a:pt x="2639093" y="1781388"/>
                </a:lnTo>
                <a:lnTo>
                  <a:pt x="0" y="1781388"/>
                </a:lnTo>
                <a:lnTo>
                  <a:pt x="0" y="0"/>
                </a:lnTo>
                <a:close/>
              </a:path>
            </a:pathLst>
          </a:custGeom>
          <a:blipFill>
            <a:blip r:embed="rId13"/>
            <a:stretch>
              <a:fillRect l="0" t="0" r="0" b="0"/>
            </a:stretch>
          </a:blipFill>
        </p:spPr>
      </p:sp>
      <p:sp>
        <p:nvSpPr>
          <p:cNvPr name="TextBox 14" id="14"/>
          <p:cNvSpPr txBox="true"/>
          <p:nvPr/>
        </p:nvSpPr>
        <p:spPr>
          <a:xfrm rot="0">
            <a:off x="1028700" y="2555536"/>
            <a:ext cx="5270926" cy="2447920"/>
          </a:xfrm>
          <a:prstGeom prst="rect">
            <a:avLst/>
          </a:prstGeom>
        </p:spPr>
        <p:txBody>
          <a:bodyPr anchor="t" rtlCol="false" tIns="0" lIns="0" bIns="0" rIns="0">
            <a:spAutoFit/>
          </a:bodyPr>
          <a:lstStyle/>
          <a:p>
            <a:pPr marL="0" indent="0" lvl="0">
              <a:lnSpc>
                <a:spcPts val="9750"/>
              </a:lnSpc>
            </a:pPr>
            <a:r>
              <a:rPr lang="en-US" sz="7500">
                <a:solidFill>
                  <a:srgbClr val="FFFFFF"/>
                </a:solidFill>
                <a:latin typeface="Nourd Bold"/>
              </a:rPr>
              <a:t>Current Point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7441" y="0"/>
            <a:ext cx="17713118" cy="10287000"/>
          </a:xfrm>
          <a:custGeom>
            <a:avLst/>
            <a:gdLst/>
            <a:ahLst/>
            <a:cxnLst/>
            <a:rect r="r" b="b" t="t" l="l"/>
            <a:pathLst>
              <a:path h="10287000" w="17713118">
                <a:moveTo>
                  <a:pt x="0" y="0"/>
                </a:moveTo>
                <a:lnTo>
                  <a:pt x="17713118" y="0"/>
                </a:lnTo>
                <a:lnTo>
                  <a:pt x="17713118"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378690"/>
            <a:ext cx="9337380" cy="650010"/>
            <a:chOff x="0" y="0"/>
            <a:chExt cx="2459228" cy="171196"/>
          </a:xfrm>
        </p:grpSpPr>
        <p:sp>
          <p:nvSpPr>
            <p:cNvPr name="Freeform 4" id="4"/>
            <p:cNvSpPr/>
            <p:nvPr/>
          </p:nvSpPr>
          <p:spPr>
            <a:xfrm flipH="false" flipV="false" rot="0">
              <a:off x="0" y="0"/>
              <a:ext cx="2459228" cy="171196"/>
            </a:xfrm>
            <a:custGeom>
              <a:avLst/>
              <a:gdLst/>
              <a:ahLst/>
              <a:cxnLst/>
              <a:rect r="r" b="b" t="t" l="l"/>
              <a:pathLst>
                <a:path h="171196" w="2459228">
                  <a:moveTo>
                    <a:pt x="8291" y="0"/>
                  </a:moveTo>
                  <a:lnTo>
                    <a:pt x="2450936" y="0"/>
                  </a:lnTo>
                  <a:cubicBezTo>
                    <a:pt x="2453136" y="0"/>
                    <a:pt x="2455244" y="874"/>
                    <a:pt x="2456799" y="2428"/>
                  </a:cubicBezTo>
                  <a:cubicBezTo>
                    <a:pt x="2458354" y="3983"/>
                    <a:pt x="2459228" y="6092"/>
                    <a:pt x="2459228" y="8291"/>
                  </a:cubicBezTo>
                  <a:lnTo>
                    <a:pt x="2459228" y="162905"/>
                  </a:lnTo>
                  <a:cubicBezTo>
                    <a:pt x="2459228" y="165104"/>
                    <a:pt x="2458354" y="167213"/>
                    <a:pt x="2456799" y="168768"/>
                  </a:cubicBezTo>
                  <a:cubicBezTo>
                    <a:pt x="2455244" y="170323"/>
                    <a:pt x="2453136" y="171196"/>
                    <a:pt x="2450936" y="171196"/>
                  </a:cubicBezTo>
                  <a:lnTo>
                    <a:pt x="8291" y="171196"/>
                  </a:lnTo>
                  <a:cubicBezTo>
                    <a:pt x="6092" y="171196"/>
                    <a:pt x="3983" y="170323"/>
                    <a:pt x="2428" y="168768"/>
                  </a:cubicBezTo>
                  <a:cubicBezTo>
                    <a:pt x="874" y="167213"/>
                    <a:pt x="0" y="165104"/>
                    <a:pt x="0" y="162905"/>
                  </a:cubicBezTo>
                  <a:lnTo>
                    <a:pt x="0" y="8291"/>
                  </a:lnTo>
                  <a:cubicBezTo>
                    <a:pt x="0" y="6092"/>
                    <a:pt x="874" y="3983"/>
                    <a:pt x="2428" y="2428"/>
                  </a:cubicBezTo>
                  <a:cubicBezTo>
                    <a:pt x="3983" y="874"/>
                    <a:pt x="6092" y="0"/>
                    <a:pt x="8291" y="0"/>
                  </a:cubicBezTo>
                  <a:close/>
                </a:path>
              </a:pathLst>
            </a:custGeom>
            <a:solidFill>
              <a:srgbClr val="000000">
                <a:alpha val="0"/>
              </a:srgbClr>
            </a:solidFill>
            <a:ln w="95250" cap="sq">
              <a:solidFill>
                <a:srgbClr val="004AAD"/>
              </a:solidFill>
              <a:prstDash val="solid"/>
              <a:miter/>
            </a:ln>
          </p:spPr>
        </p:sp>
        <p:sp>
          <p:nvSpPr>
            <p:cNvPr name="TextBox 5" id="5"/>
            <p:cNvSpPr txBox="true"/>
            <p:nvPr/>
          </p:nvSpPr>
          <p:spPr>
            <a:xfrm>
              <a:off x="0" y="-47625"/>
              <a:ext cx="2459228" cy="218821"/>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4541294" y="1095238"/>
            <a:ext cx="2312191"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Rubik"/>
              </a:rPr>
              <a:t>Too many jobs</a:t>
            </a:r>
          </a:p>
        </p:txBody>
      </p:sp>
      <p:grpSp>
        <p:nvGrpSpPr>
          <p:cNvPr name="Group 7" id="7"/>
          <p:cNvGrpSpPr/>
          <p:nvPr/>
        </p:nvGrpSpPr>
        <p:grpSpPr>
          <a:xfrm rot="0">
            <a:off x="1964697" y="6625730"/>
            <a:ext cx="2197945" cy="475877"/>
            <a:chOff x="0" y="0"/>
            <a:chExt cx="578883" cy="125334"/>
          </a:xfrm>
        </p:grpSpPr>
        <p:sp>
          <p:nvSpPr>
            <p:cNvPr name="Freeform 8" id="8"/>
            <p:cNvSpPr/>
            <p:nvPr/>
          </p:nvSpPr>
          <p:spPr>
            <a:xfrm flipH="false" flipV="false" rot="0">
              <a:off x="0" y="0"/>
              <a:ext cx="578883" cy="125334"/>
            </a:xfrm>
            <a:custGeom>
              <a:avLst/>
              <a:gdLst/>
              <a:ahLst/>
              <a:cxnLst/>
              <a:rect r="r" b="b" t="t" l="l"/>
              <a:pathLst>
                <a:path h="125334" w="578883">
                  <a:moveTo>
                    <a:pt x="35223" y="0"/>
                  </a:moveTo>
                  <a:lnTo>
                    <a:pt x="543659" y="0"/>
                  </a:lnTo>
                  <a:cubicBezTo>
                    <a:pt x="563113" y="0"/>
                    <a:pt x="578883" y="15770"/>
                    <a:pt x="578883" y="35223"/>
                  </a:cubicBezTo>
                  <a:lnTo>
                    <a:pt x="578883" y="90111"/>
                  </a:lnTo>
                  <a:cubicBezTo>
                    <a:pt x="578883" y="109564"/>
                    <a:pt x="563113" y="125334"/>
                    <a:pt x="543659" y="125334"/>
                  </a:cubicBezTo>
                  <a:lnTo>
                    <a:pt x="35223" y="125334"/>
                  </a:lnTo>
                  <a:cubicBezTo>
                    <a:pt x="15770" y="125334"/>
                    <a:pt x="0" y="109564"/>
                    <a:pt x="0" y="90111"/>
                  </a:cubicBezTo>
                  <a:lnTo>
                    <a:pt x="0" y="35223"/>
                  </a:lnTo>
                  <a:cubicBezTo>
                    <a:pt x="0" y="15770"/>
                    <a:pt x="15770" y="0"/>
                    <a:pt x="35223" y="0"/>
                  </a:cubicBezTo>
                  <a:close/>
                </a:path>
              </a:pathLst>
            </a:custGeom>
            <a:solidFill>
              <a:srgbClr val="000000">
                <a:alpha val="0"/>
              </a:srgbClr>
            </a:solidFill>
            <a:ln w="95250" cap="sq">
              <a:solidFill>
                <a:srgbClr val="004AAD"/>
              </a:solidFill>
              <a:prstDash val="solid"/>
              <a:miter/>
            </a:ln>
          </p:spPr>
        </p:sp>
        <p:sp>
          <p:nvSpPr>
            <p:cNvPr name="TextBox 9" id="9"/>
            <p:cNvSpPr txBox="true"/>
            <p:nvPr/>
          </p:nvSpPr>
          <p:spPr>
            <a:xfrm>
              <a:off x="0" y="-47625"/>
              <a:ext cx="578883" cy="172959"/>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12221104" y="1028700"/>
            <a:ext cx="5314918" cy="1789246"/>
            <a:chOff x="0" y="0"/>
            <a:chExt cx="1399814" cy="471242"/>
          </a:xfrm>
        </p:grpSpPr>
        <p:sp>
          <p:nvSpPr>
            <p:cNvPr name="Freeform 11" id="11"/>
            <p:cNvSpPr/>
            <p:nvPr/>
          </p:nvSpPr>
          <p:spPr>
            <a:xfrm flipH="false" flipV="false" rot="0">
              <a:off x="0" y="0"/>
              <a:ext cx="1399814" cy="471242"/>
            </a:xfrm>
            <a:custGeom>
              <a:avLst/>
              <a:gdLst/>
              <a:ahLst/>
              <a:cxnLst/>
              <a:rect r="r" b="b" t="t" l="l"/>
              <a:pathLst>
                <a:path h="471242" w="1399814">
                  <a:moveTo>
                    <a:pt x="14566" y="0"/>
                  </a:moveTo>
                  <a:lnTo>
                    <a:pt x="1385247" y="0"/>
                  </a:lnTo>
                  <a:cubicBezTo>
                    <a:pt x="1393292" y="0"/>
                    <a:pt x="1399814" y="6522"/>
                    <a:pt x="1399814" y="14566"/>
                  </a:cubicBezTo>
                  <a:lnTo>
                    <a:pt x="1399814" y="456675"/>
                  </a:lnTo>
                  <a:cubicBezTo>
                    <a:pt x="1399814" y="464720"/>
                    <a:pt x="1393292" y="471242"/>
                    <a:pt x="1385247" y="471242"/>
                  </a:cubicBezTo>
                  <a:lnTo>
                    <a:pt x="14566" y="471242"/>
                  </a:lnTo>
                  <a:cubicBezTo>
                    <a:pt x="6522" y="471242"/>
                    <a:pt x="0" y="464720"/>
                    <a:pt x="0" y="456675"/>
                  </a:cubicBezTo>
                  <a:lnTo>
                    <a:pt x="0" y="14566"/>
                  </a:lnTo>
                  <a:cubicBezTo>
                    <a:pt x="0" y="6522"/>
                    <a:pt x="6522" y="0"/>
                    <a:pt x="14566" y="0"/>
                  </a:cubicBezTo>
                  <a:close/>
                </a:path>
              </a:pathLst>
            </a:custGeom>
            <a:solidFill>
              <a:srgbClr val="000000">
                <a:alpha val="0"/>
              </a:srgbClr>
            </a:solidFill>
            <a:ln w="95250" cap="sq">
              <a:solidFill>
                <a:srgbClr val="004AAD"/>
              </a:solidFill>
              <a:prstDash val="solid"/>
              <a:miter/>
            </a:ln>
          </p:spPr>
        </p:sp>
        <p:sp>
          <p:nvSpPr>
            <p:cNvPr name="TextBox 12" id="12"/>
            <p:cNvSpPr txBox="true"/>
            <p:nvPr/>
          </p:nvSpPr>
          <p:spPr>
            <a:xfrm>
              <a:off x="0" y="-47625"/>
              <a:ext cx="1399814" cy="518867"/>
            </a:xfrm>
            <a:prstGeom prst="rect">
              <a:avLst/>
            </a:prstGeom>
          </p:spPr>
          <p:txBody>
            <a:bodyPr anchor="ctr" rtlCol="false" tIns="50800" lIns="50800" bIns="50800" rIns="50800"/>
            <a:lstStyle/>
            <a:p>
              <a:pPr algn="ctr">
                <a:lnSpc>
                  <a:spcPts val="3499"/>
                </a:lnSpc>
              </a:pPr>
            </a:p>
          </p:txBody>
        </p:sp>
      </p:grpSp>
      <p:sp>
        <p:nvSpPr>
          <p:cNvPr name="TextBox 13" id="13"/>
          <p:cNvSpPr txBox="true"/>
          <p:nvPr/>
        </p:nvSpPr>
        <p:spPr>
          <a:xfrm rot="0">
            <a:off x="8803223" y="1688373"/>
            <a:ext cx="3165441"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Rubik"/>
              </a:rPr>
              <a:t>Unhandled Building</a:t>
            </a:r>
          </a:p>
        </p:txBody>
      </p:sp>
      <p:grpSp>
        <p:nvGrpSpPr>
          <p:cNvPr name="Group 14" id="14"/>
          <p:cNvGrpSpPr/>
          <p:nvPr/>
        </p:nvGrpSpPr>
        <p:grpSpPr>
          <a:xfrm rot="0">
            <a:off x="12221104" y="3591504"/>
            <a:ext cx="2197945" cy="475877"/>
            <a:chOff x="0" y="0"/>
            <a:chExt cx="578883" cy="125334"/>
          </a:xfrm>
        </p:grpSpPr>
        <p:sp>
          <p:nvSpPr>
            <p:cNvPr name="Freeform 15" id="15"/>
            <p:cNvSpPr/>
            <p:nvPr/>
          </p:nvSpPr>
          <p:spPr>
            <a:xfrm flipH="false" flipV="false" rot="0">
              <a:off x="0" y="0"/>
              <a:ext cx="578883" cy="125334"/>
            </a:xfrm>
            <a:custGeom>
              <a:avLst/>
              <a:gdLst/>
              <a:ahLst/>
              <a:cxnLst/>
              <a:rect r="r" b="b" t="t" l="l"/>
              <a:pathLst>
                <a:path h="125334" w="578883">
                  <a:moveTo>
                    <a:pt x="35223" y="0"/>
                  </a:moveTo>
                  <a:lnTo>
                    <a:pt x="543659" y="0"/>
                  </a:lnTo>
                  <a:cubicBezTo>
                    <a:pt x="563113" y="0"/>
                    <a:pt x="578883" y="15770"/>
                    <a:pt x="578883" y="35223"/>
                  </a:cubicBezTo>
                  <a:lnTo>
                    <a:pt x="578883" y="90111"/>
                  </a:lnTo>
                  <a:cubicBezTo>
                    <a:pt x="578883" y="109564"/>
                    <a:pt x="563113" y="125334"/>
                    <a:pt x="543659" y="125334"/>
                  </a:cubicBezTo>
                  <a:lnTo>
                    <a:pt x="35223" y="125334"/>
                  </a:lnTo>
                  <a:cubicBezTo>
                    <a:pt x="15770" y="125334"/>
                    <a:pt x="0" y="109564"/>
                    <a:pt x="0" y="90111"/>
                  </a:cubicBezTo>
                  <a:lnTo>
                    <a:pt x="0" y="35223"/>
                  </a:lnTo>
                  <a:cubicBezTo>
                    <a:pt x="0" y="15770"/>
                    <a:pt x="15770" y="0"/>
                    <a:pt x="35223" y="0"/>
                  </a:cubicBezTo>
                  <a:close/>
                </a:path>
              </a:pathLst>
            </a:custGeom>
            <a:solidFill>
              <a:srgbClr val="000000">
                <a:alpha val="0"/>
              </a:srgbClr>
            </a:solidFill>
            <a:ln w="95250" cap="sq">
              <a:solidFill>
                <a:srgbClr val="004AAD"/>
              </a:solidFill>
              <a:prstDash val="solid"/>
              <a:miter/>
            </a:ln>
          </p:spPr>
        </p:sp>
        <p:sp>
          <p:nvSpPr>
            <p:cNvPr name="TextBox 16" id="16"/>
            <p:cNvSpPr txBox="true"/>
            <p:nvPr/>
          </p:nvSpPr>
          <p:spPr>
            <a:xfrm>
              <a:off x="0" y="-47625"/>
              <a:ext cx="578883" cy="172959"/>
            </a:xfrm>
            <a:prstGeom prst="rect">
              <a:avLst/>
            </a:prstGeom>
          </p:spPr>
          <p:txBody>
            <a:bodyPr anchor="ctr" rtlCol="false" tIns="50800" lIns="50800" bIns="50800" rIns="50800"/>
            <a:lstStyle/>
            <a:p>
              <a:pPr algn="ctr">
                <a:lnSpc>
                  <a:spcPts val="3499"/>
                </a:lnSpc>
              </a:pPr>
            </a:p>
          </p:txBody>
        </p:sp>
      </p:grpSp>
      <p:sp>
        <p:nvSpPr>
          <p:cNvPr name="AutoShape 17" id="17"/>
          <p:cNvSpPr/>
          <p:nvPr/>
        </p:nvSpPr>
        <p:spPr>
          <a:xfrm flipV="true">
            <a:off x="4162642" y="3829442"/>
            <a:ext cx="8058463" cy="3034226"/>
          </a:xfrm>
          <a:prstGeom prst="line">
            <a:avLst/>
          </a:prstGeom>
          <a:ln cap="flat" w="38100">
            <a:solidFill>
              <a:srgbClr val="004AAD"/>
            </a:solidFill>
            <a:prstDash val="solid"/>
            <a:headEnd type="diamond" len="lg" w="lg"/>
            <a:tailEnd type="diamond" len="lg" w="lg"/>
          </a:ln>
        </p:spPr>
      </p:sp>
      <p:sp>
        <p:nvSpPr>
          <p:cNvPr name="TextBox 18" id="18"/>
          <p:cNvSpPr txBox="true"/>
          <p:nvPr/>
        </p:nvSpPr>
        <p:spPr>
          <a:xfrm rot="0">
            <a:off x="730241" y="4019756"/>
            <a:ext cx="3165441" cy="12985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Rubik"/>
              </a:rPr>
              <a:t>Creating too many structures for one time use</a:t>
            </a:r>
          </a:p>
        </p:txBody>
      </p:sp>
      <p:sp>
        <p:nvSpPr>
          <p:cNvPr name="AutoShape 19" id="19"/>
          <p:cNvSpPr/>
          <p:nvPr/>
        </p:nvSpPr>
        <p:spPr>
          <a:xfrm flipV="true">
            <a:off x="287441" y="3829442"/>
            <a:ext cx="11933663" cy="0"/>
          </a:xfrm>
          <a:prstGeom prst="line">
            <a:avLst/>
          </a:prstGeom>
          <a:ln cap="flat" w="38100">
            <a:solidFill>
              <a:srgbClr val="004AAD"/>
            </a:solidFill>
            <a:prstDash val="solid"/>
            <a:headEnd type="diamond" len="lg" w="lg"/>
            <a:tailEnd type="diamond" len="lg" w="lg"/>
          </a:ln>
        </p:spPr>
      </p:sp>
      <p:sp>
        <p:nvSpPr>
          <p:cNvPr name="AutoShape 20" id="20"/>
          <p:cNvSpPr/>
          <p:nvPr/>
        </p:nvSpPr>
        <p:spPr>
          <a:xfrm flipV="true">
            <a:off x="287441" y="1028700"/>
            <a:ext cx="434481" cy="2800742"/>
          </a:xfrm>
          <a:prstGeom prst="line">
            <a:avLst/>
          </a:prstGeom>
          <a:ln cap="flat" w="38100">
            <a:solidFill>
              <a:srgbClr val="004AAD"/>
            </a:solidFill>
            <a:prstDash val="solid"/>
            <a:headEnd type="diamond" len="lg" w="lg"/>
            <a:tailEnd type="diamond" len="lg" w="lg"/>
          </a:ln>
        </p:spPr>
      </p:sp>
      <p:sp>
        <p:nvSpPr>
          <p:cNvPr name="TextBox 21" id="21"/>
          <p:cNvSpPr txBox="true"/>
          <p:nvPr/>
        </p:nvSpPr>
        <p:spPr>
          <a:xfrm rot="0">
            <a:off x="11761591" y="7351030"/>
            <a:ext cx="5314918" cy="422335"/>
          </a:xfrm>
          <a:prstGeom prst="rect">
            <a:avLst/>
          </a:prstGeom>
        </p:spPr>
        <p:txBody>
          <a:bodyPr anchor="t" rtlCol="false" tIns="0" lIns="0" bIns="0" rIns="0">
            <a:spAutoFit/>
          </a:bodyPr>
          <a:lstStyle/>
          <a:p>
            <a:pPr algn="ctr">
              <a:lnSpc>
                <a:spcPts val="3496"/>
              </a:lnSpc>
              <a:spcBef>
                <a:spcPct val="0"/>
              </a:spcBef>
            </a:pPr>
            <a:r>
              <a:rPr lang="en-US" sz="2497">
                <a:solidFill>
                  <a:srgbClr val="000000"/>
                </a:solidFill>
                <a:latin typeface="Rubik"/>
              </a:rPr>
              <a:t>Complicated flow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1028700" y="4492205"/>
            <a:ext cx="7843358" cy="4114800"/>
            <a:chOff x="0" y="0"/>
            <a:chExt cx="2065740" cy="1083733"/>
          </a:xfrm>
        </p:grpSpPr>
        <p:sp>
          <p:nvSpPr>
            <p:cNvPr name="Freeform 3" id="3"/>
            <p:cNvSpPr/>
            <p:nvPr/>
          </p:nvSpPr>
          <p:spPr>
            <a:xfrm flipH="false" flipV="false" rot="0">
              <a:off x="0" y="0"/>
              <a:ext cx="2065740" cy="1083733"/>
            </a:xfrm>
            <a:custGeom>
              <a:avLst/>
              <a:gdLst/>
              <a:ahLst/>
              <a:cxnLst/>
              <a:rect r="r" b="b" t="t" l="l"/>
              <a:pathLst>
                <a:path h="1083733" w="2065740">
                  <a:moveTo>
                    <a:pt x="49353" y="0"/>
                  </a:moveTo>
                  <a:lnTo>
                    <a:pt x="2016387" y="0"/>
                  </a:lnTo>
                  <a:cubicBezTo>
                    <a:pt x="2043644" y="0"/>
                    <a:pt x="2065740" y="22096"/>
                    <a:pt x="2065740" y="49353"/>
                  </a:cubicBezTo>
                  <a:lnTo>
                    <a:pt x="2065740" y="1034380"/>
                  </a:lnTo>
                  <a:cubicBezTo>
                    <a:pt x="2065740" y="1061637"/>
                    <a:pt x="2043644" y="1083733"/>
                    <a:pt x="2016387" y="1083733"/>
                  </a:cubicBezTo>
                  <a:lnTo>
                    <a:pt x="49353" y="1083733"/>
                  </a:lnTo>
                  <a:cubicBezTo>
                    <a:pt x="22096" y="1083733"/>
                    <a:pt x="0" y="1061637"/>
                    <a:pt x="0" y="1034380"/>
                  </a:cubicBezTo>
                  <a:lnTo>
                    <a:pt x="0" y="49353"/>
                  </a:lnTo>
                  <a:cubicBezTo>
                    <a:pt x="0" y="22096"/>
                    <a:pt x="22096" y="0"/>
                    <a:pt x="49353" y="0"/>
                  </a:cubicBezTo>
                  <a:close/>
                </a:path>
              </a:pathLst>
            </a:custGeom>
            <a:solidFill>
              <a:srgbClr val="6D85FF">
                <a:alpha val="29804"/>
              </a:srgbClr>
            </a:solidFill>
          </p:spPr>
        </p:sp>
        <p:sp>
          <p:nvSpPr>
            <p:cNvPr name="TextBox 4" id="4"/>
            <p:cNvSpPr txBox="true"/>
            <p:nvPr/>
          </p:nvSpPr>
          <p:spPr>
            <a:xfrm>
              <a:off x="0" y="-47625"/>
              <a:ext cx="2065740" cy="1131358"/>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494737" y="4913938"/>
            <a:ext cx="3797075" cy="1044196"/>
          </a:xfrm>
          <a:custGeom>
            <a:avLst/>
            <a:gdLst/>
            <a:ahLst/>
            <a:cxnLst/>
            <a:rect r="r" b="b" t="t" l="l"/>
            <a:pathLst>
              <a:path h="1044196" w="3797075">
                <a:moveTo>
                  <a:pt x="0" y="0"/>
                </a:moveTo>
                <a:lnTo>
                  <a:pt x="3797074" y="0"/>
                </a:lnTo>
                <a:lnTo>
                  <a:pt x="3797074" y="1044195"/>
                </a:lnTo>
                <a:lnTo>
                  <a:pt x="0" y="1044195"/>
                </a:lnTo>
                <a:lnTo>
                  <a:pt x="0" y="0"/>
                </a:lnTo>
                <a:close/>
              </a:path>
            </a:pathLst>
          </a:custGeom>
          <a:blipFill>
            <a:blip r:embed="rId2"/>
            <a:stretch>
              <a:fillRect l="0" t="0" r="0" b="0"/>
            </a:stretch>
          </a:blipFill>
        </p:spPr>
      </p:sp>
      <p:grpSp>
        <p:nvGrpSpPr>
          <p:cNvPr name="Group 6" id="6"/>
          <p:cNvGrpSpPr/>
          <p:nvPr/>
        </p:nvGrpSpPr>
        <p:grpSpPr>
          <a:xfrm rot="0">
            <a:off x="9415942" y="4492205"/>
            <a:ext cx="7843358" cy="4114800"/>
            <a:chOff x="0" y="0"/>
            <a:chExt cx="2065740" cy="1083733"/>
          </a:xfrm>
        </p:grpSpPr>
        <p:sp>
          <p:nvSpPr>
            <p:cNvPr name="Freeform 7" id="7"/>
            <p:cNvSpPr/>
            <p:nvPr/>
          </p:nvSpPr>
          <p:spPr>
            <a:xfrm flipH="false" flipV="false" rot="0">
              <a:off x="0" y="0"/>
              <a:ext cx="2065740" cy="1083733"/>
            </a:xfrm>
            <a:custGeom>
              <a:avLst/>
              <a:gdLst/>
              <a:ahLst/>
              <a:cxnLst/>
              <a:rect r="r" b="b" t="t" l="l"/>
              <a:pathLst>
                <a:path h="1083733" w="2065740">
                  <a:moveTo>
                    <a:pt x="49353" y="0"/>
                  </a:moveTo>
                  <a:lnTo>
                    <a:pt x="2016387" y="0"/>
                  </a:lnTo>
                  <a:cubicBezTo>
                    <a:pt x="2043644" y="0"/>
                    <a:pt x="2065740" y="22096"/>
                    <a:pt x="2065740" y="49353"/>
                  </a:cubicBezTo>
                  <a:lnTo>
                    <a:pt x="2065740" y="1034380"/>
                  </a:lnTo>
                  <a:cubicBezTo>
                    <a:pt x="2065740" y="1061637"/>
                    <a:pt x="2043644" y="1083733"/>
                    <a:pt x="2016387" y="1083733"/>
                  </a:cubicBezTo>
                  <a:lnTo>
                    <a:pt x="49353" y="1083733"/>
                  </a:lnTo>
                  <a:cubicBezTo>
                    <a:pt x="22096" y="1083733"/>
                    <a:pt x="0" y="1061637"/>
                    <a:pt x="0" y="1034380"/>
                  </a:cubicBezTo>
                  <a:lnTo>
                    <a:pt x="0" y="49353"/>
                  </a:lnTo>
                  <a:cubicBezTo>
                    <a:pt x="0" y="22096"/>
                    <a:pt x="22096" y="0"/>
                    <a:pt x="49353" y="0"/>
                  </a:cubicBezTo>
                  <a:close/>
                </a:path>
              </a:pathLst>
            </a:custGeom>
            <a:solidFill>
              <a:srgbClr val="6D85FF">
                <a:alpha val="29804"/>
              </a:srgbClr>
            </a:solidFill>
          </p:spPr>
        </p:sp>
        <p:sp>
          <p:nvSpPr>
            <p:cNvPr name="TextBox 8" id="8"/>
            <p:cNvSpPr txBox="true"/>
            <p:nvPr/>
          </p:nvSpPr>
          <p:spPr>
            <a:xfrm>
              <a:off x="0" y="-47625"/>
              <a:ext cx="2065740" cy="1131358"/>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0245401" y="4913938"/>
            <a:ext cx="3797075" cy="1044196"/>
          </a:xfrm>
          <a:custGeom>
            <a:avLst/>
            <a:gdLst/>
            <a:ahLst/>
            <a:cxnLst/>
            <a:rect r="r" b="b" t="t" l="l"/>
            <a:pathLst>
              <a:path h="1044196" w="3797075">
                <a:moveTo>
                  <a:pt x="0" y="0"/>
                </a:moveTo>
                <a:lnTo>
                  <a:pt x="3797075" y="0"/>
                </a:lnTo>
                <a:lnTo>
                  <a:pt x="3797075" y="1044195"/>
                </a:lnTo>
                <a:lnTo>
                  <a:pt x="0" y="1044195"/>
                </a:lnTo>
                <a:lnTo>
                  <a:pt x="0" y="0"/>
                </a:lnTo>
                <a:close/>
              </a:path>
            </a:pathLst>
          </a:custGeom>
          <a:blipFill>
            <a:blip r:embed="rId2"/>
            <a:stretch>
              <a:fillRect l="0" t="0" r="0" b="0"/>
            </a:stretch>
          </a:blipFill>
        </p:spPr>
      </p:sp>
      <p:sp>
        <p:nvSpPr>
          <p:cNvPr name="Freeform 10" id="10"/>
          <p:cNvSpPr/>
          <p:nvPr/>
        </p:nvSpPr>
        <p:spPr>
          <a:xfrm flipH="false" flipV="false" rot="0">
            <a:off x="13867584" y="3517877"/>
            <a:ext cx="3391716" cy="669864"/>
          </a:xfrm>
          <a:custGeom>
            <a:avLst/>
            <a:gdLst/>
            <a:ahLst/>
            <a:cxnLst/>
            <a:rect r="r" b="b" t="t" l="l"/>
            <a:pathLst>
              <a:path h="669864" w="3391716">
                <a:moveTo>
                  <a:pt x="0" y="0"/>
                </a:moveTo>
                <a:lnTo>
                  <a:pt x="3391716" y="0"/>
                </a:lnTo>
                <a:lnTo>
                  <a:pt x="3391716" y="669864"/>
                </a:lnTo>
                <a:lnTo>
                  <a:pt x="0" y="669864"/>
                </a:lnTo>
                <a:lnTo>
                  <a:pt x="0" y="0"/>
                </a:lnTo>
                <a:close/>
              </a:path>
            </a:pathLst>
          </a:custGeom>
          <a:blipFill>
            <a:blip r:embed="rId3"/>
            <a:stretch>
              <a:fillRect l="0" t="0" r="0" b="0"/>
            </a:stretch>
          </a:blipFill>
        </p:spPr>
      </p:sp>
      <p:sp>
        <p:nvSpPr>
          <p:cNvPr name="Freeform 11" id="11"/>
          <p:cNvSpPr/>
          <p:nvPr/>
        </p:nvSpPr>
        <p:spPr>
          <a:xfrm flipH="false" flipV="false" rot="0">
            <a:off x="14109908" y="1028700"/>
            <a:ext cx="2907069" cy="2489177"/>
          </a:xfrm>
          <a:custGeom>
            <a:avLst/>
            <a:gdLst/>
            <a:ahLst/>
            <a:cxnLst/>
            <a:rect r="r" b="b" t="t" l="l"/>
            <a:pathLst>
              <a:path h="2489177" w="2907069">
                <a:moveTo>
                  <a:pt x="0" y="0"/>
                </a:moveTo>
                <a:lnTo>
                  <a:pt x="2907068" y="0"/>
                </a:lnTo>
                <a:lnTo>
                  <a:pt x="2907068" y="2489177"/>
                </a:lnTo>
                <a:lnTo>
                  <a:pt x="0" y="2489177"/>
                </a:lnTo>
                <a:lnTo>
                  <a:pt x="0" y="0"/>
                </a:lnTo>
                <a:close/>
              </a:path>
            </a:pathLst>
          </a:custGeom>
          <a:blipFill>
            <a:blip r:embed="rId4"/>
            <a:stretch>
              <a:fillRect l="0" t="0" r="0" b="0"/>
            </a:stretch>
          </a:blipFill>
        </p:spPr>
      </p:sp>
      <p:sp>
        <p:nvSpPr>
          <p:cNvPr name="TextBox 12" id="12"/>
          <p:cNvSpPr txBox="true"/>
          <p:nvPr/>
        </p:nvSpPr>
        <p:spPr>
          <a:xfrm rot="0">
            <a:off x="1941611" y="5164573"/>
            <a:ext cx="2903326" cy="447675"/>
          </a:xfrm>
          <a:prstGeom prst="rect">
            <a:avLst/>
          </a:prstGeom>
        </p:spPr>
        <p:txBody>
          <a:bodyPr anchor="t" rtlCol="false" tIns="0" lIns="0" bIns="0" rIns="0">
            <a:spAutoFit/>
          </a:bodyPr>
          <a:lstStyle/>
          <a:p>
            <a:pPr algn="ctr" marL="0" indent="0" lvl="0">
              <a:lnSpc>
                <a:spcPts val="3599"/>
              </a:lnSpc>
              <a:spcBef>
                <a:spcPct val="0"/>
              </a:spcBef>
            </a:pPr>
            <a:r>
              <a:rPr lang="en-US" sz="2999">
                <a:solidFill>
                  <a:srgbClr val="000000"/>
                </a:solidFill>
                <a:latin typeface="Rubik Semi-Bold"/>
              </a:rPr>
              <a:t>OBJECTIVES</a:t>
            </a:r>
          </a:p>
        </p:txBody>
      </p:sp>
      <p:grpSp>
        <p:nvGrpSpPr>
          <p:cNvPr name="Group 13" id="13"/>
          <p:cNvGrpSpPr/>
          <p:nvPr/>
        </p:nvGrpSpPr>
        <p:grpSpPr>
          <a:xfrm rot="0">
            <a:off x="1028700" y="1028700"/>
            <a:ext cx="12308921" cy="1965014"/>
            <a:chOff x="0" y="0"/>
            <a:chExt cx="16411895" cy="2620018"/>
          </a:xfrm>
        </p:grpSpPr>
        <p:sp>
          <p:nvSpPr>
            <p:cNvPr name="TextBox 14" id="14"/>
            <p:cNvSpPr txBox="true"/>
            <p:nvPr/>
          </p:nvSpPr>
          <p:spPr>
            <a:xfrm rot="0">
              <a:off x="0" y="-66675"/>
              <a:ext cx="16411895" cy="1590669"/>
            </a:xfrm>
            <a:prstGeom prst="rect">
              <a:avLst/>
            </a:prstGeom>
          </p:spPr>
          <p:txBody>
            <a:bodyPr anchor="t" rtlCol="false" tIns="0" lIns="0" bIns="0" rIns="0">
              <a:spAutoFit/>
            </a:bodyPr>
            <a:lstStyle/>
            <a:p>
              <a:pPr marL="0" indent="0" lvl="0">
                <a:lnSpc>
                  <a:spcPts val="9750"/>
                </a:lnSpc>
              </a:pPr>
              <a:r>
                <a:rPr lang="en-US" sz="7500" u="none">
                  <a:solidFill>
                    <a:srgbClr val="FFFFFF"/>
                  </a:solidFill>
                  <a:latin typeface="Nourd Bold"/>
                </a:rPr>
                <a:t>Overview</a:t>
              </a:r>
            </a:p>
          </p:txBody>
        </p:sp>
        <p:sp>
          <p:nvSpPr>
            <p:cNvPr name="TextBox 15" id="15"/>
            <p:cNvSpPr txBox="true"/>
            <p:nvPr/>
          </p:nvSpPr>
          <p:spPr>
            <a:xfrm rot="0">
              <a:off x="0" y="1987770"/>
              <a:ext cx="16411895" cy="632249"/>
            </a:xfrm>
            <a:prstGeom prst="rect">
              <a:avLst/>
            </a:prstGeom>
          </p:spPr>
          <p:txBody>
            <a:bodyPr anchor="t" rtlCol="false" tIns="0" lIns="0" bIns="0" rIns="0">
              <a:spAutoFit/>
            </a:bodyPr>
            <a:lstStyle/>
            <a:p>
              <a:pPr>
                <a:lnSpc>
                  <a:spcPts val="3919"/>
                </a:lnSpc>
              </a:pPr>
              <a:r>
                <a:rPr lang="en-US" sz="2799">
                  <a:solidFill>
                    <a:srgbClr val="FFFFFF"/>
                  </a:solidFill>
                  <a:latin typeface="Rubik"/>
                </a:rPr>
                <a:t>Chart of our Journey</a:t>
              </a:r>
            </a:p>
          </p:txBody>
        </p:sp>
      </p:grpSp>
      <p:sp>
        <p:nvSpPr>
          <p:cNvPr name="TextBox 16" id="16"/>
          <p:cNvSpPr txBox="true"/>
          <p:nvPr/>
        </p:nvSpPr>
        <p:spPr>
          <a:xfrm rot="0">
            <a:off x="1494737" y="5993980"/>
            <a:ext cx="4729148" cy="2910205"/>
          </a:xfrm>
          <a:prstGeom prst="rect">
            <a:avLst/>
          </a:prstGeom>
        </p:spPr>
        <p:txBody>
          <a:bodyPr anchor="t" rtlCol="false" tIns="0" lIns="0" bIns="0" rIns="0">
            <a:spAutoFit/>
          </a:bodyPr>
          <a:lstStyle/>
          <a:p>
            <a:pPr>
              <a:lnSpc>
                <a:spcPts val="2520"/>
              </a:lnSpc>
            </a:pPr>
            <a:r>
              <a:rPr lang="en-US" sz="1800">
                <a:solidFill>
                  <a:srgbClr val="FFFFFF"/>
                </a:solidFill>
                <a:latin typeface="Rubik"/>
              </a:rPr>
              <a:t>Overview on Problems</a:t>
            </a:r>
          </a:p>
          <a:p>
            <a:pPr marL="388622" indent="-194311" lvl="1">
              <a:lnSpc>
                <a:spcPts val="2520"/>
              </a:lnSpc>
              <a:buFont typeface="Arial"/>
              <a:buChar char="•"/>
            </a:pPr>
            <a:r>
              <a:rPr lang="en-US" sz="1800">
                <a:solidFill>
                  <a:srgbClr val="FFFFFF"/>
                </a:solidFill>
                <a:latin typeface="Rubik"/>
              </a:rPr>
              <a:t> Covering Some Design Problems</a:t>
            </a:r>
          </a:p>
          <a:p>
            <a:pPr marL="388622" indent="-194311" lvl="1">
              <a:lnSpc>
                <a:spcPts val="2520"/>
              </a:lnSpc>
              <a:buFont typeface="Arial"/>
              <a:buChar char="•"/>
            </a:pPr>
            <a:r>
              <a:rPr lang="en-US" sz="1800">
                <a:solidFill>
                  <a:srgbClr val="FFFFFF"/>
                </a:solidFill>
                <a:latin typeface="Rubik"/>
              </a:rPr>
              <a:t> Current Point</a:t>
            </a:r>
          </a:p>
          <a:p>
            <a:pPr>
              <a:lnSpc>
                <a:spcPts val="2520"/>
              </a:lnSpc>
            </a:pPr>
            <a:r>
              <a:rPr lang="en-US" sz="1800">
                <a:solidFill>
                  <a:srgbClr val="FFFFFF"/>
                </a:solidFill>
                <a:latin typeface="Rubik"/>
              </a:rPr>
              <a:t>RFC 0014</a:t>
            </a:r>
          </a:p>
          <a:p>
            <a:pPr>
              <a:lnSpc>
                <a:spcPts val="2520"/>
              </a:lnSpc>
            </a:pPr>
            <a:r>
              <a:rPr lang="en-US" sz="1800">
                <a:solidFill>
                  <a:srgbClr val="FFFFFF"/>
                </a:solidFill>
                <a:latin typeface="Rubik"/>
              </a:rPr>
              <a:t>Overview on Solutions</a:t>
            </a:r>
          </a:p>
          <a:p>
            <a:pPr marL="388622" indent="-194311" lvl="1">
              <a:lnSpc>
                <a:spcPts val="2520"/>
              </a:lnSpc>
              <a:buFont typeface="Arial"/>
              <a:buChar char="•"/>
            </a:pPr>
            <a:r>
              <a:rPr lang="en-US" sz="1800">
                <a:solidFill>
                  <a:srgbClr val="FFFFFF"/>
                </a:solidFill>
                <a:latin typeface="Rubik"/>
              </a:rPr>
              <a:t> Iteration 1</a:t>
            </a:r>
          </a:p>
          <a:p>
            <a:pPr marL="388622" indent="-194311" lvl="1">
              <a:lnSpc>
                <a:spcPts val="2520"/>
              </a:lnSpc>
              <a:buFont typeface="Arial"/>
              <a:buChar char="•"/>
            </a:pPr>
            <a:r>
              <a:rPr lang="en-US" sz="1800">
                <a:solidFill>
                  <a:srgbClr val="FFFFFF"/>
                </a:solidFill>
                <a:latin typeface="Rubik"/>
              </a:rPr>
              <a:t> Iteration 2</a:t>
            </a:r>
          </a:p>
          <a:p>
            <a:pPr marL="388622" indent="-194311" lvl="1">
              <a:lnSpc>
                <a:spcPts val="2520"/>
              </a:lnSpc>
              <a:buFont typeface="Arial"/>
              <a:buChar char="•"/>
            </a:pPr>
            <a:r>
              <a:rPr lang="en-US" sz="1800">
                <a:solidFill>
                  <a:srgbClr val="FFFFFF"/>
                </a:solidFill>
                <a:latin typeface="Rubik"/>
              </a:rPr>
              <a:t> Iteration 3 </a:t>
            </a:r>
          </a:p>
          <a:p>
            <a:pPr algn="l">
              <a:lnSpc>
                <a:spcPts val="3219"/>
              </a:lnSpc>
            </a:pPr>
          </a:p>
        </p:txBody>
      </p:sp>
      <p:sp>
        <p:nvSpPr>
          <p:cNvPr name="TextBox 17" id="17"/>
          <p:cNvSpPr txBox="true"/>
          <p:nvPr/>
        </p:nvSpPr>
        <p:spPr>
          <a:xfrm rot="0">
            <a:off x="10245401" y="6767758"/>
            <a:ext cx="4729148" cy="860425"/>
          </a:xfrm>
          <a:prstGeom prst="rect">
            <a:avLst/>
          </a:prstGeom>
        </p:spPr>
        <p:txBody>
          <a:bodyPr anchor="t" rtlCol="false" tIns="0" lIns="0" bIns="0" rIns="0">
            <a:spAutoFit/>
          </a:bodyPr>
          <a:lstStyle/>
          <a:p>
            <a:pPr>
              <a:lnSpc>
                <a:spcPts val="3499"/>
              </a:lnSpc>
            </a:pPr>
            <a:r>
              <a:rPr lang="en-US" sz="2499">
                <a:solidFill>
                  <a:srgbClr val="FFFFFF"/>
                </a:solidFill>
                <a:latin typeface="Rubik"/>
              </a:rPr>
              <a:t>Covering Problems better</a:t>
            </a:r>
          </a:p>
          <a:p>
            <a:pPr algn="l">
              <a:lnSpc>
                <a:spcPts val="3499"/>
              </a:lnSpc>
            </a:pPr>
            <a:r>
              <a:rPr lang="en-US" sz="2499">
                <a:solidFill>
                  <a:srgbClr val="FFFFFF"/>
                </a:solidFill>
                <a:latin typeface="Rubik"/>
              </a:rPr>
              <a:t>Covering Suggestions</a:t>
            </a:r>
          </a:p>
        </p:txBody>
      </p:sp>
      <p:sp>
        <p:nvSpPr>
          <p:cNvPr name="TextBox 18" id="18"/>
          <p:cNvSpPr txBox="true"/>
          <p:nvPr/>
        </p:nvSpPr>
        <p:spPr>
          <a:xfrm rot="0">
            <a:off x="10692275" y="5164573"/>
            <a:ext cx="2903326" cy="447675"/>
          </a:xfrm>
          <a:prstGeom prst="rect">
            <a:avLst/>
          </a:prstGeom>
        </p:spPr>
        <p:txBody>
          <a:bodyPr anchor="t" rtlCol="false" tIns="0" lIns="0" bIns="0" rIns="0">
            <a:spAutoFit/>
          </a:bodyPr>
          <a:lstStyle/>
          <a:p>
            <a:pPr algn="ctr" marL="0" indent="0" lvl="0">
              <a:lnSpc>
                <a:spcPts val="3599"/>
              </a:lnSpc>
              <a:spcBef>
                <a:spcPct val="0"/>
              </a:spcBef>
            </a:pPr>
            <a:r>
              <a:rPr lang="en-US" sz="2999">
                <a:solidFill>
                  <a:srgbClr val="000000"/>
                </a:solidFill>
                <a:latin typeface="Rubik Semi-Bold"/>
              </a:rPr>
              <a:t>GOALS</a:t>
            </a:r>
          </a:p>
        </p:txBody>
      </p:sp>
      <p:sp>
        <p:nvSpPr>
          <p:cNvPr name="TextBox 19" id="19"/>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Freeform 20" id="20"/>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5"/>
            <a:stretch>
              <a:fillRect l="0" t="0" r="0" b="0"/>
            </a:stretch>
          </a:blipFill>
        </p:spPr>
      </p:sp>
      <p:sp>
        <p:nvSpPr>
          <p:cNvPr name="Freeform 21" id="21"/>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22" id="22"/>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2" id="12"/>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ALSO, </a:t>
            </a:r>
          </a:p>
        </p:txBody>
      </p:sp>
      <p:sp>
        <p:nvSpPr>
          <p:cNvPr name="TextBox 13" id="13"/>
          <p:cNvSpPr txBox="true"/>
          <p:nvPr/>
        </p:nvSpPr>
        <p:spPr>
          <a:xfrm rot="0">
            <a:off x="1623416" y="4204325"/>
            <a:ext cx="5897168" cy="3957955"/>
          </a:xfrm>
          <a:prstGeom prst="rect">
            <a:avLst/>
          </a:prstGeom>
        </p:spPr>
        <p:txBody>
          <a:bodyPr anchor="t" rtlCol="false" tIns="0" lIns="0" bIns="0" rIns="0">
            <a:spAutoFit/>
          </a:bodyPr>
          <a:lstStyle/>
          <a:p>
            <a:pPr>
              <a:lnSpc>
                <a:spcPts val="3919"/>
              </a:lnSpc>
            </a:pPr>
            <a:r>
              <a:rPr lang="en-US" sz="2799">
                <a:solidFill>
                  <a:srgbClr val="FFFFFF"/>
                </a:solidFill>
                <a:latin typeface="Rubik"/>
              </a:rPr>
              <a:t>The current Comp Analysis system bootstraps other classes and objects with its own methods etc. This situation raises coupling and the current system has no interfaces. Therefore, this situation affected coupling in an unwanted way ( This is against DIP )</a:t>
            </a:r>
          </a:p>
        </p:txBody>
      </p:sp>
      <p:sp>
        <p:nvSpPr>
          <p:cNvPr name="Freeform 14" id="14"/>
          <p:cNvSpPr/>
          <p:nvPr/>
        </p:nvSpPr>
        <p:spPr>
          <a:xfrm flipH="false" flipV="false" rot="0">
            <a:off x="10704594" y="767796"/>
            <a:ext cx="5692979" cy="7651364"/>
          </a:xfrm>
          <a:custGeom>
            <a:avLst/>
            <a:gdLst/>
            <a:ahLst/>
            <a:cxnLst/>
            <a:rect r="r" b="b" t="t" l="l"/>
            <a:pathLst>
              <a:path h="7651364" w="5692979">
                <a:moveTo>
                  <a:pt x="0" y="0"/>
                </a:moveTo>
                <a:lnTo>
                  <a:pt x="5692979" y="0"/>
                </a:lnTo>
                <a:lnTo>
                  <a:pt x="5692979" y="7651364"/>
                </a:lnTo>
                <a:lnTo>
                  <a:pt x="0" y="7651364"/>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3281842" y="3492963"/>
            <a:ext cx="3797075" cy="1044196"/>
          </a:xfrm>
          <a:custGeom>
            <a:avLst/>
            <a:gdLst/>
            <a:ahLst/>
            <a:cxnLst/>
            <a:rect r="r" b="b" t="t" l="l"/>
            <a:pathLst>
              <a:path h="1044196" w="3797075">
                <a:moveTo>
                  <a:pt x="0" y="0"/>
                </a:moveTo>
                <a:lnTo>
                  <a:pt x="3797074" y="0"/>
                </a:lnTo>
                <a:lnTo>
                  <a:pt x="3797074" y="1044195"/>
                </a:lnTo>
                <a:lnTo>
                  <a:pt x="0" y="1044195"/>
                </a:lnTo>
                <a:lnTo>
                  <a:pt x="0" y="0"/>
                </a:lnTo>
                <a:close/>
              </a:path>
            </a:pathLst>
          </a:custGeom>
          <a:blipFill>
            <a:blip r:embed="rId2"/>
            <a:stretch>
              <a:fillRect l="0" t="0" r="0" b="0"/>
            </a:stretch>
          </a:blipFill>
        </p:spPr>
      </p:sp>
      <p:sp>
        <p:nvSpPr>
          <p:cNvPr name="Freeform 3" id="3"/>
          <p:cNvSpPr/>
          <p:nvPr/>
        </p:nvSpPr>
        <p:spPr>
          <a:xfrm flipH="false" flipV="false" rot="0">
            <a:off x="9298109" y="3124367"/>
            <a:ext cx="683608" cy="1781388"/>
          </a:xfrm>
          <a:custGeom>
            <a:avLst/>
            <a:gdLst/>
            <a:ahLst/>
            <a:cxnLst/>
            <a:rect r="r" b="b" t="t" l="l"/>
            <a:pathLst>
              <a:path h="1781388" w="683608">
                <a:moveTo>
                  <a:pt x="0" y="0"/>
                </a:moveTo>
                <a:lnTo>
                  <a:pt x="683608" y="0"/>
                </a:lnTo>
                <a:lnTo>
                  <a:pt x="683608" y="1781387"/>
                </a:lnTo>
                <a:lnTo>
                  <a:pt x="0" y="1781387"/>
                </a:lnTo>
                <a:lnTo>
                  <a:pt x="0" y="0"/>
                </a:lnTo>
                <a:close/>
              </a:path>
            </a:pathLst>
          </a:custGeom>
          <a:blipFill>
            <a:blip r:embed="rId3"/>
            <a:stretch>
              <a:fillRect l="0" t="0" r="0" b="0"/>
            </a:stretch>
          </a:blipFill>
        </p:spPr>
      </p:sp>
      <p:sp>
        <p:nvSpPr>
          <p:cNvPr name="Freeform 4" id="4"/>
          <p:cNvSpPr/>
          <p:nvPr/>
        </p:nvSpPr>
        <p:spPr>
          <a:xfrm flipH="false" flipV="false" rot="0">
            <a:off x="15204317" y="7313284"/>
            <a:ext cx="1108914" cy="1781388"/>
          </a:xfrm>
          <a:custGeom>
            <a:avLst/>
            <a:gdLst/>
            <a:ahLst/>
            <a:cxnLst/>
            <a:rect r="r" b="b" t="t" l="l"/>
            <a:pathLst>
              <a:path h="1781388" w="1108914">
                <a:moveTo>
                  <a:pt x="0" y="0"/>
                </a:moveTo>
                <a:lnTo>
                  <a:pt x="1108914" y="0"/>
                </a:lnTo>
                <a:lnTo>
                  <a:pt x="1108914" y="1781388"/>
                </a:lnTo>
                <a:lnTo>
                  <a:pt x="0" y="1781388"/>
                </a:lnTo>
                <a:lnTo>
                  <a:pt x="0" y="0"/>
                </a:lnTo>
                <a:close/>
              </a:path>
            </a:pathLst>
          </a:custGeom>
          <a:blipFill>
            <a:blip r:embed="rId4"/>
            <a:stretch>
              <a:fillRect l="0" t="0" r="0" b="0"/>
            </a:stretch>
          </a:blipFill>
        </p:spPr>
      </p:sp>
      <p:sp>
        <p:nvSpPr>
          <p:cNvPr name="Freeform 5" id="5"/>
          <p:cNvSpPr/>
          <p:nvPr/>
        </p:nvSpPr>
        <p:spPr>
          <a:xfrm flipH="false" flipV="false" rot="0">
            <a:off x="12449277" y="7313284"/>
            <a:ext cx="1349401" cy="1781388"/>
          </a:xfrm>
          <a:custGeom>
            <a:avLst/>
            <a:gdLst/>
            <a:ahLst/>
            <a:cxnLst/>
            <a:rect r="r" b="b" t="t" l="l"/>
            <a:pathLst>
              <a:path h="1781388" w="1349401">
                <a:moveTo>
                  <a:pt x="0" y="0"/>
                </a:moveTo>
                <a:lnTo>
                  <a:pt x="1349402" y="0"/>
                </a:lnTo>
                <a:lnTo>
                  <a:pt x="1349402" y="1781388"/>
                </a:lnTo>
                <a:lnTo>
                  <a:pt x="0" y="1781388"/>
                </a:lnTo>
                <a:lnTo>
                  <a:pt x="0" y="0"/>
                </a:lnTo>
                <a:close/>
              </a:path>
            </a:pathLst>
          </a:custGeom>
          <a:blipFill>
            <a:blip r:embed="rId5"/>
            <a:stretch>
              <a:fillRect l="0" t="0" r="0" b="0"/>
            </a:stretch>
          </a:blipFill>
        </p:spPr>
      </p:sp>
      <p:sp>
        <p:nvSpPr>
          <p:cNvPr name="Freeform 6" id="6"/>
          <p:cNvSpPr/>
          <p:nvPr/>
        </p:nvSpPr>
        <p:spPr>
          <a:xfrm flipH="false" flipV="false" rot="0">
            <a:off x="11837018" y="5356857"/>
            <a:ext cx="1577442" cy="1555753"/>
          </a:xfrm>
          <a:custGeom>
            <a:avLst/>
            <a:gdLst/>
            <a:ahLst/>
            <a:cxnLst/>
            <a:rect r="r" b="b" t="t" l="l"/>
            <a:pathLst>
              <a:path h="1555753" w="1577442">
                <a:moveTo>
                  <a:pt x="0" y="0"/>
                </a:moveTo>
                <a:lnTo>
                  <a:pt x="1577442" y="0"/>
                </a:lnTo>
                <a:lnTo>
                  <a:pt x="1577442" y="1555753"/>
                </a:lnTo>
                <a:lnTo>
                  <a:pt x="0" y="1555753"/>
                </a:lnTo>
                <a:lnTo>
                  <a:pt x="0" y="0"/>
                </a:lnTo>
                <a:close/>
              </a:path>
            </a:pathLst>
          </a:custGeom>
          <a:blipFill>
            <a:blip r:embed="rId6"/>
            <a:stretch>
              <a:fillRect l="0" t="0" r="0" b="0"/>
            </a:stretch>
          </a:blipFill>
        </p:spPr>
      </p:sp>
      <p:sp>
        <p:nvSpPr>
          <p:cNvPr name="Freeform 7" id="7"/>
          <p:cNvSpPr/>
          <p:nvPr/>
        </p:nvSpPr>
        <p:spPr>
          <a:xfrm flipH="false" flipV="false" rot="0">
            <a:off x="14545413" y="5356857"/>
            <a:ext cx="2027039" cy="1555753"/>
          </a:xfrm>
          <a:custGeom>
            <a:avLst/>
            <a:gdLst/>
            <a:ahLst/>
            <a:cxnLst/>
            <a:rect r="r" b="b" t="t" l="l"/>
            <a:pathLst>
              <a:path h="1555753" w="2027039">
                <a:moveTo>
                  <a:pt x="0" y="0"/>
                </a:moveTo>
                <a:lnTo>
                  <a:pt x="2027039" y="0"/>
                </a:lnTo>
                <a:lnTo>
                  <a:pt x="2027039" y="1555753"/>
                </a:lnTo>
                <a:lnTo>
                  <a:pt x="0" y="1555753"/>
                </a:lnTo>
                <a:lnTo>
                  <a:pt x="0" y="0"/>
                </a:lnTo>
                <a:close/>
              </a:path>
            </a:pathLst>
          </a:custGeom>
          <a:blipFill>
            <a:blip r:embed="rId7"/>
            <a:stretch>
              <a:fillRect l="0" t="0" r="0" b="0"/>
            </a:stretch>
          </a:blipFill>
        </p:spPr>
      </p:sp>
      <p:sp>
        <p:nvSpPr>
          <p:cNvPr name="Freeform 8" id="8"/>
          <p:cNvSpPr/>
          <p:nvPr/>
        </p:nvSpPr>
        <p:spPr>
          <a:xfrm flipH="false" flipV="false" rot="0">
            <a:off x="12753237" y="1028700"/>
            <a:ext cx="2030072" cy="1781388"/>
          </a:xfrm>
          <a:custGeom>
            <a:avLst/>
            <a:gdLst/>
            <a:ahLst/>
            <a:cxnLst/>
            <a:rect r="r" b="b" t="t" l="l"/>
            <a:pathLst>
              <a:path h="1781388" w="2030072">
                <a:moveTo>
                  <a:pt x="0" y="0"/>
                </a:moveTo>
                <a:lnTo>
                  <a:pt x="2030072" y="0"/>
                </a:lnTo>
                <a:lnTo>
                  <a:pt x="2030072" y="1781388"/>
                </a:lnTo>
                <a:lnTo>
                  <a:pt x="0" y="1781388"/>
                </a:lnTo>
                <a:lnTo>
                  <a:pt x="0" y="0"/>
                </a:lnTo>
                <a:close/>
              </a:path>
            </a:pathLst>
          </a:custGeom>
          <a:blipFill>
            <a:blip r:embed="rId8"/>
            <a:stretch>
              <a:fillRect l="0" t="0" r="0" b="0"/>
            </a:stretch>
          </a:blipFill>
        </p:spPr>
      </p:sp>
      <p:sp>
        <p:nvSpPr>
          <p:cNvPr name="Freeform 9" id="9"/>
          <p:cNvSpPr/>
          <p:nvPr/>
        </p:nvSpPr>
        <p:spPr>
          <a:xfrm flipH="false" flipV="false" rot="0">
            <a:off x="9298109" y="5356857"/>
            <a:ext cx="1407956" cy="1555753"/>
          </a:xfrm>
          <a:custGeom>
            <a:avLst/>
            <a:gdLst/>
            <a:ahLst/>
            <a:cxnLst/>
            <a:rect r="r" b="b" t="t" l="l"/>
            <a:pathLst>
              <a:path h="1555753" w="1407956">
                <a:moveTo>
                  <a:pt x="0" y="0"/>
                </a:moveTo>
                <a:lnTo>
                  <a:pt x="1407956" y="0"/>
                </a:lnTo>
                <a:lnTo>
                  <a:pt x="1407956" y="1555753"/>
                </a:lnTo>
                <a:lnTo>
                  <a:pt x="0" y="1555753"/>
                </a:lnTo>
                <a:lnTo>
                  <a:pt x="0" y="0"/>
                </a:lnTo>
                <a:close/>
              </a:path>
            </a:pathLst>
          </a:custGeom>
          <a:blipFill>
            <a:blip r:embed="rId9"/>
            <a:stretch>
              <a:fillRect l="0" t="0" r="0" b="0"/>
            </a:stretch>
          </a:blipFill>
        </p:spPr>
      </p:sp>
      <p:sp>
        <p:nvSpPr>
          <p:cNvPr name="Freeform 10" id="10"/>
          <p:cNvSpPr/>
          <p:nvPr/>
        </p:nvSpPr>
        <p:spPr>
          <a:xfrm flipH="false" flipV="false" rot="0">
            <a:off x="15372485" y="1028700"/>
            <a:ext cx="1706431" cy="1676568"/>
          </a:xfrm>
          <a:custGeom>
            <a:avLst/>
            <a:gdLst/>
            <a:ahLst/>
            <a:cxnLst/>
            <a:rect r="r" b="b" t="t" l="l"/>
            <a:pathLst>
              <a:path h="1676568" w="1706431">
                <a:moveTo>
                  <a:pt x="0" y="0"/>
                </a:moveTo>
                <a:lnTo>
                  <a:pt x="1706431" y="0"/>
                </a:lnTo>
                <a:lnTo>
                  <a:pt x="1706431" y="1676568"/>
                </a:lnTo>
                <a:lnTo>
                  <a:pt x="0" y="1676568"/>
                </a:lnTo>
                <a:lnTo>
                  <a:pt x="0" y="0"/>
                </a:lnTo>
                <a:close/>
              </a:path>
            </a:pathLst>
          </a:custGeom>
          <a:blipFill>
            <a:blip r:embed="rId10"/>
            <a:stretch>
              <a:fillRect l="0" t="0" r="0" b="0"/>
            </a:stretch>
          </a:blipFill>
        </p:spPr>
      </p:sp>
      <p:sp>
        <p:nvSpPr>
          <p:cNvPr name="Freeform 11" id="11"/>
          <p:cNvSpPr/>
          <p:nvPr/>
        </p:nvSpPr>
        <p:spPr>
          <a:xfrm flipH="false" flipV="false" rot="0">
            <a:off x="9298109" y="7270540"/>
            <a:ext cx="1745529" cy="1866876"/>
          </a:xfrm>
          <a:custGeom>
            <a:avLst/>
            <a:gdLst/>
            <a:ahLst/>
            <a:cxnLst/>
            <a:rect r="r" b="b" t="t" l="l"/>
            <a:pathLst>
              <a:path h="1866876" w="1745529">
                <a:moveTo>
                  <a:pt x="0" y="0"/>
                </a:moveTo>
                <a:lnTo>
                  <a:pt x="1745530" y="0"/>
                </a:lnTo>
                <a:lnTo>
                  <a:pt x="1745530" y="1866876"/>
                </a:lnTo>
                <a:lnTo>
                  <a:pt x="0" y="1866876"/>
                </a:lnTo>
                <a:lnTo>
                  <a:pt x="0" y="0"/>
                </a:lnTo>
                <a:close/>
              </a:path>
            </a:pathLst>
          </a:custGeom>
          <a:blipFill>
            <a:blip r:embed="rId11"/>
            <a:stretch>
              <a:fillRect l="0" t="0" r="0" b="0"/>
            </a:stretch>
          </a:blipFill>
        </p:spPr>
      </p:sp>
      <p:sp>
        <p:nvSpPr>
          <p:cNvPr name="Freeform 12" id="12"/>
          <p:cNvSpPr/>
          <p:nvPr/>
        </p:nvSpPr>
        <p:spPr>
          <a:xfrm flipH="false" flipV="false" rot="0">
            <a:off x="10802320" y="3124367"/>
            <a:ext cx="1658917" cy="1781388"/>
          </a:xfrm>
          <a:custGeom>
            <a:avLst/>
            <a:gdLst/>
            <a:ahLst/>
            <a:cxnLst/>
            <a:rect r="r" b="b" t="t" l="l"/>
            <a:pathLst>
              <a:path h="1781388" w="1658917">
                <a:moveTo>
                  <a:pt x="0" y="0"/>
                </a:moveTo>
                <a:lnTo>
                  <a:pt x="1658918" y="0"/>
                </a:lnTo>
                <a:lnTo>
                  <a:pt x="1658918" y="1781387"/>
                </a:lnTo>
                <a:lnTo>
                  <a:pt x="0" y="1781387"/>
                </a:lnTo>
                <a:lnTo>
                  <a:pt x="0" y="0"/>
                </a:lnTo>
                <a:close/>
              </a:path>
            </a:pathLst>
          </a:custGeom>
          <a:blipFill>
            <a:blip r:embed="rId12"/>
            <a:stretch>
              <a:fillRect l="0" t="0" r="0" b="0"/>
            </a:stretch>
          </a:blipFill>
        </p:spPr>
      </p:sp>
      <p:sp>
        <p:nvSpPr>
          <p:cNvPr name="Freeform 13" id="13"/>
          <p:cNvSpPr/>
          <p:nvPr/>
        </p:nvSpPr>
        <p:spPr>
          <a:xfrm flipH="false" flipV="false" rot="0">
            <a:off x="9298109" y="1028700"/>
            <a:ext cx="2639093" cy="1781388"/>
          </a:xfrm>
          <a:custGeom>
            <a:avLst/>
            <a:gdLst/>
            <a:ahLst/>
            <a:cxnLst/>
            <a:rect r="r" b="b" t="t" l="l"/>
            <a:pathLst>
              <a:path h="1781388" w="2639093">
                <a:moveTo>
                  <a:pt x="0" y="0"/>
                </a:moveTo>
                <a:lnTo>
                  <a:pt x="2639093" y="0"/>
                </a:lnTo>
                <a:lnTo>
                  <a:pt x="2639093" y="1781388"/>
                </a:lnTo>
                <a:lnTo>
                  <a:pt x="0" y="1781388"/>
                </a:lnTo>
                <a:lnTo>
                  <a:pt x="0" y="0"/>
                </a:lnTo>
                <a:close/>
              </a:path>
            </a:pathLst>
          </a:custGeom>
          <a:blipFill>
            <a:blip r:embed="rId13"/>
            <a:stretch>
              <a:fillRect l="0" t="0" r="0" b="0"/>
            </a:stretch>
          </a:blipFill>
        </p:spPr>
      </p:sp>
      <p:sp>
        <p:nvSpPr>
          <p:cNvPr name="TextBox 14" id="14"/>
          <p:cNvSpPr txBox="true"/>
          <p:nvPr/>
        </p:nvSpPr>
        <p:spPr>
          <a:xfrm rot="0">
            <a:off x="1028700" y="3174661"/>
            <a:ext cx="5270926" cy="1209670"/>
          </a:xfrm>
          <a:prstGeom prst="rect">
            <a:avLst/>
          </a:prstGeom>
        </p:spPr>
        <p:txBody>
          <a:bodyPr anchor="t" rtlCol="false" tIns="0" lIns="0" bIns="0" rIns="0">
            <a:spAutoFit/>
          </a:bodyPr>
          <a:lstStyle/>
          <a:p>
            <a:pPr marL="0" indent="0" lvl="0">
              <a:lnSpc>
                <a:spcPts val="9750"/>
              </a:lnSpc>
            </a:pPr>
            <a:r>
              <a:rPr lang="en-US" sz="7500">
                <a:solidFill>
                  <a:srgbClr val="FFFFFF"/>
                </a:solidFill>
                <a:latin typeface="Nourd Bold"/>
              </a:rPr>
              <a:t>RFC 0014</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3399" y="0"/>
            <a:ext cx="15941202" cy="10287000"/>
          </a:xfrm>
          <a:custGeom>
            <a:avLst/>
            <a:gdLst/>
            <a:ahLst/>
            <a:cxnLst/>
            <a:rect r="r" b="b" t="t" l="l"/>
            <a:pathLst>
              <a:path h="10287000" w="15941202">
                <a:moveTo>
                  <a:pt x="0" y="0"/>
                </a:moveTo>
                <a:lnTo>
                  <a:pt x="15941202" y="0"/>
                </a:lnTo>
                <a:lnTo>
                  <a:pt x="15941202" y="10287000"/>
                </a:lnTo>
                <a:lnTo>
                  <a:pt x="0" y="10287000"/>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2836" y="2310133"/>
            <a:ext cx="17122328" cy="5666733"/>
          </a:xfrm>
          <a:custGeom>
            <a:avLst/>
            <a:gdLst/>
            <a:ahLst/>
            <a:cxnLst/>
            <a:rect r="r" b="b" t="t" l="l"/>
            <a:pathLst>
              <a:path h="5666733" w="17122328">
                <a:moveTo>
                  <a:pt x="0" y="0"/>
                </a:moveTo>
                <a:lnTo>
                  <a:pt x="17122328" y="0"/>
                </a:lnTo>
                <a:lnTo>
                  <a:pt x="17122328" y="5666734"/>
                </a:lnTo>
                <a:lnTo>
                  <a:pt x="0" y="5666734"/>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6916" y="0"/>
            <a:ext cx="16848568" cy="10287000"/>
          </a:xfrm>
          <a:custGeom>
            <a:avLst/>
            <a:gdLst/>
            <a:ahLst/>
            <a:cxnLst/>
            <a:rect r="r" b="b" t="t" l="l"/>
            <a:pathLst>
              <a:path h="10287000" w="16848568">
                <a:moveTo>
                  <a:pt x="0" y="0"/>
                </a:moveTo>
                <a:lnTo>
                  <a:pt x="16848568" y="0"/>
                </a:lnTo>
                <a:lnTo>
                  <a:pt x="16848568" y="10287000"/>
                </a:lnTo>
                <a:lnTo>
                  <a:pt x="0" y="10287000"/>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2" id="12"/>
          <p:cNvSpPr txBox="true"/>
          <p:nvPr/>
        </p:nvSpPr>
        <p:spPr>
          <a:xfrm rot="0">
            <a:off x="10880611" y="2743007"/>
            <a:ext cx="5863626"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CONS</a:t>
            </a:r>
          </a:p>
        </p:txBody>
      </p:sp>
      <p:sp>
        <p:nvSpPr>
          <p:cNvPr name="TextBox 13" id="13"/>
          <p:cNvSpPr txBox="true"/>
          <p:nvPr/>
        </p:nvSpPr>
        <p:spPr>
          <a:xfrm rot="0">
            <a:off x="10836444" y="4204325"/>
            <a:ext cx="5863626"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Template Methods</a:t>
            </a:r>
          </a:p>
        </p:txBody>
      </p:sp>
      <p:sp>
        <p:nvSpPr>
          <p:cNvPr name="TextBox 14" id="14"/>
          <p:cNvSpPr txBox="true"/>
          <p:nvPr/>
        </p:nvSpPr>
        <p:spPr>
          <a:xfrm rot="0">
            <a:off x="10836444" y="4937060"/>
            <a:ext cx="5863626" cy="986155"/>
          </a:xfrm>
          <a:prstGeom prst="rect">
            <a:avLst/>
          </a:prstGeom>
        </p:spPr>
        <p:txBody>
          <a:bodyPr anchor="t" rtlCol="false" tIns="0" lIns="0" bIns="0" rIns="0">
            <a:spAutoFit/>
          </a:bodyPr>
          <a:lstStyle/>
          <a:p>
            <a:pPr>
              <a:lnSpc>
                <a:spcPts val="3919"/>
              </a:lnSpc>
            </a:pPr>
            <a:r>
              <a:rPr lang="en-US" sz="2799">
                <a:solidFill>
                  <a:srgbClr val="FFFFFF"/>
                </a:solidFill>
                <a:latin typeface="Rubik"/>
              </a:rPr>
              <a:t>Unhandled Object Creation / Seperated Object Creation</a:t>
            </a:r>
          </a:p>
        </p:txBody>
      </p:sp>
      <p:sp>
        <p:nvSpPr>
          <p:cNvPr name="TextBox 15" id="15"/>
          <p:cNvSpPr txBox="true"/>
          <p:nvPr/>
        </p:nvSpPr>
        <p:spPr>
          <a:xfrm rot="0">
            <a:off x="10836444" y="6161341"/>
            <a:ext cx="5863626" cy="1481455"/>
          </a:xfrm>
          <a:prstGeom prst="rect">
            <a:avLst/>
          </a:prstGeom>
        </p:spPr>
        <p:txBody>
          <a:bodyPr anchor="t" rtlCol="false" tIns="0" lIns="0" bIns="0" rIns="0">
            <a:spAutoFit/>
          </a:bodyPr>
          <a:lstStyle/>
          <a:p>
            <a:pPr>
              <a:lnSpc>
                <a:spcPts val="3919"/>
              </a:lnSpc>
            </a:pPr>
            <a:r>
              <a:rPr lang="en-US" sz="2799">
                <a:solidFill>
                  <a:srgbClr val="FFFFFF"/>
                </a:solidFill>
                <a:latin typeface="Rubik"/>
              </a:rPr>
              <a:t>Maybe, Low Abstraction ( Low abstraction can be problem for future updates )</a:t>
            </a:r>
          </a:p>
        </p:txBody>
      </p:sp>
      <p:sp>
        <p:nvSpPr>
          <p:cNvPr name="TextBox 16" id="16"/>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PROS</a:t>
            </a:r>
          </a:p>
        </p:txBody>
      </p:sp>
      <p:sp>
        <p:nvSpPr>
          <p:cNvPr name="TextBox 17" id="17"/>
          <p:cNvSpPr txBox="true"/>
          <p:nvPr/>
        </p:nvSpPr>
        <p:spPr>
          <a:xfrm rot="0">
            <a:off x="1623416" y="3474655"/>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Less responsibility</a:t>
            </a:r>
          </a:p>
        </p:txBody>
      </p:sp>
      <p:sp>
        <p:nvSpPr>
          <p:cNvPr name="TextBox 18" id="18"/>
          <p:cNvSpPr txBox="true"/>
          <p:nvPr/>
        </p:nvSpPr>
        <p:spPr>
          <a:xfrm rot="0">
            <a:off x="1623416" y="4165535"/>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Less jobs</a:t>
            </a:r>
          </a:p>
        </p:txBody>
      </p:sp>
      <p:sp>
        <p:nvSpPr>
          <p:cNvPr name="TextBox 19" id="19"/>
          <p:cNvSpPr txBox="true"/>
          <p:nvPr/>
        </p:nvSpPr>
        <p:spPr>
          <a:xfrm rot="0">
            <a:off x="1623416" y="4856416"/>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Separated Data Container</a:t>
            </a:r>
          </a:p>
        </p:txBody>
      </p:sp>
      <p:sp>
        <p:nvSpPr>
          <p:cNvPr name="TextBox 20" id="20"/>
          <p:cNvSpPr txBox="true"/>
          <p:nvPr/>
        </p:nvSpPr>
        <p:spPr>
          <a:xfrm rot="0">
            <a:off x="1623416" y="5547296"/>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More Maintainable </a:t>
            </a:r>
          </a:p>
        </p:txBody>
      </p:sp>
      <p:sp>
        <p:nvSpPr>
          <p:cNvPr name="TextBox 21" id="21"/>
          <p:cNvSpPr txBox="true"/>
          <p:nvPr/>
        </p:nvSpPr>
        <p:spPr>
          <a:xfrm rot="0">
            <a:off x="1623416" y="6238176"/>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Easy flow</a:t>
            </a:r>
          </a:p>
        </p:txBody>
      </p:sp>
      <p:sp>
        <p:nvSpPr>
          <p:cNvPr name="TextBox 22" id="22"/>
          <p:cNvSpPr txBox="true"/>
          <p:nvPr/>
        </p:nvSpPr>
        <p:spPr>
          <a:xfrm rot="0">
            <a:off x="1623416" y="6929056"/>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Solved Composite workflow</a:t>
            </a:r>
          </a:p>
        </p:txBody>
      </p:sp>
      <p:sp>
        <p:nvSpPr>
          <p:cNvPr name="TextBox 23" id="23"/>
          <p:cNvSpPr txBox="true"/>
          <p:nvPr/>
        </p:nvSpPr>
        <p:spPr>
          <a:xfrm rot="0">
            <a:off x="1623416" y="7576121"/>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Reduces Coupling</a:t>
            </a:r>
          </a:p>
        </p:txBody>
      </p:sp>
      <p:sp>
        <p:nvSpPr>
          <p:cNvPr name="TextBox 24" id="24"/>
          <p:cNvSpPr txBox="true"/>
          <p:nvPr/>
        </p:nvSpPr>
        <p:spPr>
          <a:xfrm rot="0">
            <a:off x="1623416" y="8160205"/>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 .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2" id="12"/>
          <p:cNvSpPr txBox="true"/>
          <p:nvPr/>
        </p:nvSpPr>
        <p:spPr>
          <a:xfrm rot="0">
            <a:off x="10880611" y="2743007"/>
            <a:ext cx="5863626" cy="1035050"/>
          </a:xfrm>
          <a:prstGeom prst="rect">
            <a:avLst/>
          </a:prstGeom>
        </p:spPr>
        <p:txBody>
          <a:bodyPr anchor="t" rtlCol="false" tIns="0" lIns="0" bIns="0" rIns="0">
            <a:spAutoFit/>
          </a:bodyPr>
          <a:lstStyle/>
          <a:p>
            <a:pPr>
              <a:lnSpc>
                <a:spcPts val="3999"/>
              </a:lnSpc>
            </a:pPr>
            <a:r>
              <a:rPr lang="en-US" sz="3999">
                <a:solidFill>
                  <a:srgbClr val="FFFFFF"/>
                </a:solidFill>
                <a:latin typeface="Nourd Bold"/>
              </a:rPr>
              <a:t>AND LET’S SOLVE CONS</a:t>
            </a:r>
          </a:p>
        </p:txBody>
      </p:sp>
      <p:sp>
        <p:nvSpPr>
          <p:cNvPr name="TextBox 13" id="13"/>
          <p:cNvSpPr txBox="true"/>
          <p:nvPr/>
        </p:nvSpPr>
        <p:spPr>
          <a:xfrm rot="0">
            <a:off x="1623416" y="2743007"/>
            <a:ext cx="5897168" cy="1035050"/>
          </a:xfrm>
          <a:prstGeom prst="rect">
            <a:avLst/>
          </a:prstGeom>
        </p:spPr>
        <p:txBody>
          <a:bodyPr anchor="t" rtlCol="false" tIns="0" lIns="0" bIns="0" rIns="0">
            <a:spAutoFit/>
          </a:bodyPr>
          <a:lstStyle/>
          <a:p>
            <a:pPr>
              <a:lnSpc>
                <a:spcPts val="3999"/>
              </a:lnSpc>
            </a:pPr>
            <a:r>
              <a:rPr lang="en-US" sz="3999">
                <a:solidFill>
                  <a:srgbClr val="FFFFFF"/>
                </a:solidFill>
                <a:latin typeface="Nourd Bold"/>
              </a:rPr>
              <a:t>LET’S INHERITE PROS FROM RFC 0014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555000" y="2668349"/>
            <a:ext cx="8300701" cy="3850257"/>
          </a:xfrm>
          <a:custGeom>
            <a:avLst/>
            <a:gdLst/>
            <a:ahLst/>
            <a:cxnLst/>
            <a:rect r="r" b="b" t="t" l="l"/>
            <a:pathLst>
              <a:path h="3850257" w="8300701">
                <a:moveTo>
                  <a:pt x="0" y="0"/>
                </a:moveTo>
                <a:lnTo>
                  <a:pt x="8300700" y="0"/>
                </a:lnTo>
                <a:lnTo>
                  <a:pt x="8300700" y="3850257"/>
                </a:lnTo>
                <a:lnTo>
                  <a:pt x="0" y="3850257"/>
                </a:lnTo>
                <a:lnTo>
                  <a:pt x="0" y="0"/>
                </a:lnTo>
                <a:close/>
              </a:path>
            </a:pathLst>
          </a:custGeom>
          <a:blipFill>
            <a:blip r:embed="rId5"/>
            <a:stretch>
              <a:fillRect l="0" t="0" r="0" b="0"/>
            </a:stretch>
          </a:blipFill>
        </p:spPr>
      </p:sp>
      <p:sp>
        <p:nvSpPr>
          <p:cNvPr name="Freeform 12" id="12"/>
          <p:cNvSpPr/>
          <p:nvPr/>
        </p:nvSpPr>
        <p:spPr>
          <a:xfrm flipH="false" flipV="false" rot="0">
            <a:off x="10023264" y="642320"/>
            <a:ext cx="7055638" cy="7902315"/>
          </a:xfrm>
          <a:custGeom>
            <a:avLst/>
            <a:gdLst/>
            <a:ahLst/>
            <a:cxnLst/>
            <a:rect r="r" b="b" t="t" l="l"/>
            <a:pathLst>
              <a:path h="7902315" w="7055638">
                <a:moveTo>
                  <a:pt x="0" y="0"/>
                </a:moveTo>
                <a:lnTo>
                  <a:pt x="7055639" y="0"/>
                </a:lnTo>
                <a:lnTo>
                  <a:pt x="7055639" y="7902315"/>
                </a:lnTo>
                <a:lnTo>
                  <a:pt x="0" y="7902315"/>
                </a:lnTo>
                <a:lnTo>
                  <a:pt x="0" y="0"/>
                </a:lnTo>
                <a:close/>
              </a:path>
            </a:pathLst>
          </a:custGeom>
          <a:blipFill>
            <a:blip r:embed="rId6"/>
            <a:stretch>
              <a:fillRect l="0" t="0" r="0" b="0"/>
            </a:stretch>
          </a:blipFill>
        </p:spPr>
      </p:sp>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4" id="14"/>
          <p:cNvSpPr txBox="true"/>
          <p:nvPr/>
        </p:nvSpPr>
        <p:spPr>
          <a:xfrm rot="0">
            <a:off x="5799875" y="2886715"/>
            <a:ext cx="1438852" cy="667958"/>
          </a:xfrm>
          <a:prstGeom prst="rect">
            <a:avLst/>
          </a:prstGeom>
        </p:spPr>
        <p:txBody>
          <a:bodyPr anchor="t" rtlCol="false" tIns="0" lIns="0" bIns="0" rIns="0">
            <a:spAutoFit/>
          </a:bodyPr>
          <a:lstStyle/>
          <a:p>
            <a:pPr algn="ctr">
              <a:lnSpc>
                <a:spcPts val="5439"/>
              </a:lnSpc>
              <a:spcBef>
                <a:spcPct val="0"/>
              </a:spcBef>
            </a:pPr>
            <a:r>
              <a:rPr lang="en-US" sz="3885">
                <a:solidFill>
                  <a:srgbClr val="FFFFFF"/>
                </a:solidFill>
                <a:latin typeface="Rubik"/>
              </a:rPr>
              <a:t>NAOKI</a:t>
            </a:r>
          </a:p>
        </p:txBody>
      </p:sp>
      <p:sp>
        <p:nvSpPr>
          <p:cNvPr name="TextBox 15" id="15"/>
          <p:cNvSpPr txBox="true"/>
          <p:nvPr/>
        </p:nvSpPr>
        <p:spPr>
          <a:xfrm rot="0">
            <a:off x="1402695" y="4475542"/>
            <a:ext cx="690862" cy="667958"/>
          </a:xfrm>
          <a:prstGeom prst="rect">
            <a:avLst/>
          </a:prstGeom>
        </p:spPr>
        <p:txBody>
          <a:bodyPr anchor="t" rtlCol="false" tIns="0" lIns="0" bIns="0" rIns="0">
            <a:spAutoFit/>
          </a:bodyPr>
          <a:lstStyle/>
          <a:p>
            <a:pPr algn="ctr">
              <a:lnSpc>
                <a:spcPts val="5439"/>
              </a:lnSpc>
              <a:spcBef>
                <a:spcPct val="0"/>
              </a:spcBef>
            </a:pPr>
            <a:r>
              <a:rPr lang="en-US" sz="3885">
                <a:solidFill>
                  <a:srgbClr val="FFFFFF"/>
                </a:solidFill>
                <a:latin typeface="Rubik"/>
              </a:rPr>
              <a:t>ME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pic>
        <p:nvPicPr>
          <p:cNvPr name="Picture 11" id="11">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667027" y="2277508"/>
            <a:ext cx="8076645" cy="4411091"/>
          </a:xfrm>
          <a:prstGeom prst="rect">
            <a:avLst/>
          </a:prstGeom>
        </p:spPr>
      </p:pic>
      <p:sp>
        <p:nvSpPr>
          <p:cNvPr name="Freeform 12" id="12"/>
          <p:cNvSpPr/>
          <p:nvPr/>
        </p:nvSpPr>
        <p:spPr>
          <a:xfrm flipH="false" flipV="false" rot="0">
            <a:off x="9500156" y="2277508"/>
            <a:ext cx="8077698" cy="4539157"/>
          </a:xfrm>
          <a:custGeom>
            <a:avLst/>
            <a:gdLst/>
            <a:ahLst/>
            <a:cxnLst/>
            <a:rect r="r" b="b" t="t" l="l"/>
            <a:pathLst>
              <a:path h="4539157" w="8077698">
                <a:moveTo>
                  <a:pt x="0" y="0"/>
                </a:moveTo>
                <a:lnTo>
                  <a:pt x="8077699" y="0"/>
                </a:lnTo>
                <a:lnTo>
                  <a:pt x="8077699" y="4539157"/>
                </a:lnTo>
                <a:lnTo>
                  <a:pt x="0" y="4539157"/>
                </a:lnTo>
                <a:lnTo>
                  <a:pt x="0" y="0"/>
                </a:lnTo>
                <a:close/>
              </a:path>
            </a:pathLst>
          </a:custGeom>
          <a:blipFill>
            <a:blip r:embed="rId8"/>
            <a:stretch>
              <a:fillRect l="0" t="0" r="0" b="0"/>
            </a:stretch>
          </a:blipFill>
        </p:spPr>
      </p:sp>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3281842" y="3492963"/>
            <a:ext cx="3797075" cy="1044196"/>
          </a:xfrm>
          <a:custGeom>
            <a:avLst/>
            <a:gdLst/>
            <a:ahLst/>
            <a:cxnLst/>
            <a:rect r="r" b="b" t="t" l="l"/>
            <a:pathLst>
              <a:path h="1044196" w="3797075">
                <a:moveTo>
                  <a:pt x="0" y="0"/>
                </a:moveTo>
                <a:lnTo>
                  <a:pt x="3797074" y="0"/>
                </a:lnTo>
                <a:lnTo>
                  <a:pt x="3797074" y="1044195"/>
                </a:lnTo>
                <a:lnTo>
                  <a:pt x="0" y="1044195"/>
                </a:lnTo>
                <a:lnTo>
                  <a:pt x="0" y="0"/>
                </a:lnTo>
                <a:close/>
              </a:path>
            </a:pathLst>
          </a:custGeom>
          <a:blipFill>
            <a:blip r:embed="rId2"/>
            <a:stretch>
              <a:fillRect l="0" t="0" r="0" b="0"/>
            </a:stretch>
          </a:blipFill>
        </p:spPr>
      </p:sp>
      <p:sp>
        <p:nvSpPr>
          <p:cNvPr name="Freeform 3" id="3"/>
          <p:cNvSpPr/>
          <p:nvPr/>
        </p:nvSpPr>
        <p:spPr>
          <a:xfrm flipH="false" flipV="false" rot="0">
            <a:off x="9298109" y="3124367"/>
            <a:ext cx="683608" cy="1781388"/>
          </a:xfrm>
          <a:custGeom>
            <a:avLst/>
            <a:gdLst/>
            <a:ahLst/>
            <a:cxnLst/>
            <a:rect r="r" b="b" t="t" l="l"/>
            <a:pathLst>
              <a:path h="1781388" w="683608">
                <a:moveTo>
                  <a:pt x="0" y="0"/>
                </a:moveTo>
                <a:lnTo>
                  <a:pt x="683608" y="0"/>
                </a:lnTo>
                <a:lnTo>
                  <a:pt x="683608" y="1781387"/>
                </a:lnTo>
                <a:lnTo>
                  <a:pt x="0" y="1781387"/>
                </a:lnTo>
                <a:lnTo>
                  <a:pt x="0" y="0"/>
                </a:lnTo>
                <a:close/>
              </a:path>
            </a:pathLst>
          </a:custGeom>
          <a:blipFill>
            <a:blip r:embed="rId3"/>
            <a:stretch>
              <a:fillRect l="0" t="0" r="0" b="0"/>
            </a:stretch>
          </a:blipFill>
        </p:spPr>
      </p:sp>
      <p:sp>
        <p:nvSpPr>
          <p:cNvPr name="Freeform 4" id="4"/>
          <p:cNvSpPr/>
          <p:nvPr/>
        </p:nvSpPr>
        <p:spPr>
          <a:xfrm flipH="false" flipV="false" rot="0">
            <a:off x="15204317" y="7313284"/>
            <a:ext cx="1108914" cy="1781388"/>
          </a:xfrm>
          <a:custGeom>
            <a:avLst/>
            <a:gdLst/>
            <a:ahLst/>
            <a:cxnLst/>
            <a:rect r="r" b="b" t="t" l="l"/>
            <a:pathLst>
              <a:path h="1781388" w="1108914">
                <a:moveTo>
                  <a:pt x="0" y="0"/>
                </a:moveTo>
                <a:lnTo>
                  <a:pt x="1108914" y="0"/>
                </a:lnTo>
                <a:lnTo>
                  <a:pt x="1108914" y="1781388"/>
                </a:lnTo>
                <a:lnTo>
                  <a:pt x="0" y="1781388"/>
                </a:lnTo>
                <a:lnTo>
                  <a:pt x="0" y="0"/>
                </a:lnTo>
                <a:close/>
              </a:path>
            </a:pathLst>
          </a:custGeom>
          <a:blipFill>
            <a:blip r:embed="rId4"/>
            <a:stretch>
              <a:fillRect l="0" t="0" r="0" b="0"/>
            </a:stretch>
          </a:blipFill>
        </p:spPr>
      </p:sp>
      <p:sp>
        <p:nvSpPr>
          <p:cNvPr name="Freeform 5" id="5"/>
          <p:cNvSpPr/>
          <p:nvPr/>
        </p:nvSpPr>
        <p:spPr>
          <a:xfrm flipH="false" flipV="false" rot="0">
            <a:off x="12449277" y="7313284"/>
            <a:ext cx="1349401" cy="1781388"/>
          </a:xfrm>
          <a:custGeom>
            <a:avLst/>
            <a:gdLst/>
            <a:ahLst/>
            <a:cxnLst/>
            <a:rect r="r" b="b" t="t" l="l"/>
            <a:pathLst>
              <a:path h="1781388" w="1349401">
                <a:moveTo>
                  <a:pt x="0" y="0"/>
                </a:moveTo>
                <a:lnTo>
                  <a:pt x="1349402" y="0"/>
                </a:lnTo>
                <a:lnTo>
                  <a:pt x="1349402" y="1781388"/>
                </a:lnTo>
                <a:lnTo>
                  <a:pt x="0" y="1781388"/>
                </a:lnTo>
                <a:lnTo>
                  <a:pt x="0" y="0"/>
                </a:lnTo>
                <a:close/>
              </a:path>
            </a:pathLst>
          </a:custGeom>
          <a:blipFill>
            <a:blip r:embed="rId5"/>
            <a:stretch>
              <a:fillRect l="0" t="0" r="0" b="0"/>
            </a:stretch>
          </a:blipFill>
        </p:spPr>
      </p:sp>
      <p:sp>
        <p:nvSpPr>
          <p:cNvPr name="Freeform 6" id="6"/>
          <p:cNvSpPr/>
          <p:nvPr/>
        </p:nvSpPr>
        <p:spPr>
          <a:xfrm flipH="false" flipV="false" rot="0">
            <a:off x="11837018" y="5356857"/>
            <a:ext cx="1577442" cy="1555753"/>
          </a:xfrm>
          <a:custGeom>
            <a:avLst/>
            <a:gdLst/>
            <a:ahLst/>
            <a:cxnLst/>
            <a:rect r="r" b="b" t="t" l="l"/>
            <a:pathLst>
              <a:path h="1555753" w="1577442">
                <a:moveTo>
                  <a:pt x="0" y="0"/>
                </a:moveTo>
                <a:lnTo>
                  <a:pt x="1577442" y="0"/>
                </a:lnTo>
                <a:lnTo>
                  <a:pt x="1577442" y="1555753"/>
                </a:lnTo>
                <a:lnTo>
                  <a:pt x="0" y="1555753"/>
                </a:lnTo>
                <a:lnTo>
                  <a:pt x="0" y="0"/>
                </a:lnTo>
                <a:close/>
              </a:path>
            </a:pathLst>
          </a:custGeom>
          <a:blipFill>
            <a:blip r:embed="rId6"/>
            <a:stretch>
              <a:fillRect l="0" t="0" r="0" b="0"/>
            </a:stretch>
          </a:blipFill>
        </p:spPr>
      </p:sp>
      <p:sp>
        <p:nvSpPr>
          <p:cNvPr name="Freeform 7" id="7"/>
          <p:cNvSpPr/>
          <p:nvPr/>
        </p:nvSpPr>
        <p:spPr>
          <a:xfrm flipH="false" flipV="false" rot="0">
            <a:off x="14545413" y="5356857"/>
            <a:ext cx="2027039" cy="1555753"/>
          </a:xfrm>
          <a:custGeom>
            <a:avLst/>
            <a:gdLst/>
            <a:ahLst/>
            <a:cxnLst/>
            <a:rect r="r" b="b" t="t" l="l"/>
            <a:pathLst>
              <a:path h="1555753" w="2027039">
                <a:moveTo>
                  <a:pt x="0" y="0"/>
                </a:moveTo>
                <a:lnTo>
                  <a:pt x="2027039" y="0"/>
                </a:lnTo>
                <a:lnTo>
                  <a:pt x="2027039" y="1555753"/>
                </a:lnTo>
                <a:lnTo>
                  <a:pt x="0" y="1555753"/>
                </a:lnTo>
                <a:lnTo>
                  <a:pt x="0" y="0"/>
                </a:lnTo>
                <a:close/>
              </a:path>
            </a:pathLst>
          </a:custGeom>
          <a:blipFill>
            <a:blip r:embed="rId7"/>
            <a:stretch>
              <a:fillRect l="0" t="0" r="0" b="0"/>
            </a:stretch>
          </a:blipFill>
        </p:spPr>
      </p:sp>
      <p:sp>
        <p:nvSpPr>
          <p:cNvPr name="Freeform 8" id="8"/>
          <p:cNvSpPr/>
          <p:nvPr/>
        </p:nvSpPr>
        <p:spPr>
          <a:xfrm flipH="false" flipV="false" rot="0">
            <a:off x="12753237" y="1028700"/>
            <a:ext cx="2030072" cy="1781388"/>
          </a:xfrm>
          <a:custGeom>
            <a:avLst/>
            <a:gdLst/>
            <a:ahLst/>
            <a:cxnLst/>
            <a:rect r="r" b="b" t="t" l="l"/>
            <a:pathLst>
              <a:path h="1781388" w="2030072">
                <a:moveTo>
                  <a:pt x="0" y="0"/>
                </a:moveTo>
                <a:lnTo>
                  <a:pt x="2030072" y="0"/>
                </a:lnTo>
                <a:lnTo>
                  <a:pt x="2030072" y="1781388"/>
                </a:lnTo>
                <a:lnTo>
                  <a:pt x="0" y="1781388"/>
                </a:lnTo>
                <a:lnTo>
                  <a:pt x="0" y="0"/>
                </a:lnTo>
                <a:close/>
              </a:path>
            </a:pathLst>
          </a:custGeom>
          <a:blipFill>
            <a:blip r:embed="rId8"/>
            <a:stretch>
              <a:fillRect l="0" t="0" r="0" b="0"/>
            </a:stretch>
          </a:blipFill>
        </p:spPr>
      </p:sp>
      <p:sp>
        <p:nvSpPr>
          <p:cNvPr name="Freeform 9" id="9"/>
          <p:cNvSpPr/>
          <p:nvPr/>
        </p:nvSpPr>
        <p:spPr>
          <a:xfrm flipH="false" flipV="false" rot="0">
            <a:off x="9298109" y="5356857"/>
            <a:ext cx="1407956" cy="1555753"/>
          </a:xfrm>
          <a:custGeom>
            <a:avLst/>
            <a:gdLst/>
            <a:ahLst/>
            <a:cxnLst/>
            <a:rect r="r" b="b" t="t" l="l"/>
            <a:pathLst>
              <a:path h="1555753" w="1407956">
                <a:moveTo>
                  <a:pt x="0" y="0"/>
                </a:moveTo>
                <a:lnTo>
                  <a:pt x="1407956" y="0"/>
                </a:lnTo>
                <a:lnTo>
                  <a:pt x="1407956" y="1555753"/>
                </a:lnTo>
                <a:lnTo>
                  <a:pt x="0" y="1555753"/>
                </a:lnTo>
                <a:lnTo>
                  <a:pt x="0" y="0"/>
                </a:lnTo>
                <a:close/>
              </a:path>
            </a:pathLst>
          </a:custGeom>
          <a:blipFill>
            <a:blip r:embed="rId9"/>
            <a:stretch>
              <a:fillRect l="0" t="0" r="0" b="0"/>
            </a:stretch>
          </a:blipFill>
        </p:spPr>
      </p:sp>
      <p:sp>
        <p:nvSpPr>
          <p:cNvPr name="Freeform 10" id="10"/>
          <p:cNvSpPr/>
          <p:nvPr/>
        </p:nvSpPr>
        <p:spPr>
          <a:xfrm flipH="false" flipV="false" rot="0">
            <a:off x="15372485" y="1028700"/>
            <a:ext cx="1706431" cy="1676568"/>
          </a:xfrm>
          <a:custGeom>
            <a:avLst/>
            <a:gdLst/>
            <a:ahLst/>
            <a:cxnLst/>
            <a:rect r="r" b="b" t="t" l="l"/>
            <a:pathLst>
              <a:path h="1676568" w="1706431">
                <a:moveTo>
                  <a:pt x="0" y="0"/>
                </a:moveTo>
                <a:lnTo>
                  <a:pt x="1706431" y="0"/>
                </a:lnTo>
                <a:lnTo>
                  <a:pt x="1706431" y="1676568"/>
                </a:lnTo>
                <a:lnTo>
                  <a:pt x="0" y="1676568"/>
                </a:lnTo>
                <a:lnTo>
                  <a:pt x="0" y="0"/>
                </a:lnTo>
                <a:close/>
              </a:path>
            </a:pathLst>
          </a:custGeom>
          <a:blipFill>
            <a:blip r:embed="rId10"/>
            <a:stretch>
              <a:fillRect l="0" t="0" r="0" b="0"/>
            </a:stretch>
          </a:blipFill>
        </p:spPr>
      </p:sp>
      <p:sp>
        <p:nvSpPr>
          <p:cNvPr name="Freeform 11" id="11"/>
          <p:cNvSpPr/>
          <p:nvPr/>
        </p:nvSpPr>
        <p:spPr>
          <a:xfrm flipH="false" flipV="false" rot="0">
            <a:off x="9298109" y="7270540"/>
            <a:ext cx="1745529" cy="1866876"/>
          </a:xfrm>
          <a:custGeom>
            <a:avLst/>
            <a:gdLst/>
            <a:ahLst/>
            <a:cxnLst/>
            <a:rect r="r" b="b" t="t" l="l"/>
            <a:pathLst>
              <a:path h="1866876" w="1745529">
                <a:moveTo>
                  <a:pt x="0" y="0"/>
                </a:moveTo>
                <a:lnTo>
                  <a:pt x="1745530" y="0"/>
                </a:lnTo>
                <a:lnTo>
                  <a:pt x="1745530" y="1866876"/>
                </a:lnTo>
                <a:lnTo>
                  <a:pt x="0" y="1866876"/>
                </a:lnTo>
                <a:lnTo>
                  <a:pt x="0" y="0"/>
                </a:lnTo>
                <a:close/>
              </a:path>
            </a:pathLst>
          </a:custGeom>
          <a:blipFill>
            <a:blip r:embed="rId11"/>
            <a:stretch>
              <a:fillRect l="0" t="0" r="0" b="0"/>
            </a:stretch>
          </a:blipFill>
        </p:spPr>
      </p:sp>
      <p:sp>
        <p:nvSpPr>
          <p:cNvPr name="Freeform 12" id="12"/>
          <p:cNvSpPr/>
          <p:nvPr/>
        </p:nvSpPr>
        <p:spPr>
          <a:xfrm flipH="false" flipV="false" rot="0">
            <a:off x="10802320" y="3124367"/>
            <a:ext cx="1658917" cy="1781388"/>
          </a:xfrm>
          <a:custGeom>
            <a:avLst/>
            <a:gdLst/>
            <a:ahLst/>
            <a:cxnLst/>
            <a:rect r="r" b="b" t="t" l="l"/>
            <a:pathLst>
              <a:path h="1781388" w="1658917">
                <a:moveTo>
                  <a:pt x="0" y="0"/>
                </a:moveTo>
                <a:lnTo>
                  <a:pt x="1658918" y="0"/>
                </a:lnTo>
                <a:lnTo>
                  <a:pt x="1658918" y="1781387"/>
                </a:lnTo>
                <a:lnTo>
                  <a:pt x="0" y="1781387"/>
                </a:lnTo>
                <a:lnTo>
                  <a:pt x="0" y="0"/>
                </a:lnTo>
                <a:close/>
              </a:path>
            </a:pathLst>
          </a:custGeom>
          <a:blipFill>
            <a:blip r:embed="rId12"/>
            <a:stretch>
              <a:fillRect l="0" t="0" r="0" b="0"/>
            </a:stretch>
          </a:blipFill>
        </p:spPr>
      </p:sp>
      <p:sp>
        <p:nvSpPr>
          <p:cNvPr name="Freeform 13" id="13"/>
          <p:cNvSpPr/>
          <p:nvPr/>
        </p:nvSpPr>
        <p:spPr>
          <a:xfrm flipH="false" flipV="false" rot="0">
            <a:off x="9298109" y="1028700"/>
            <a:ext cx="2639093" cy="1781388"/>
          </a:xfrm>
          <a:custGeom>
            <a:avLst/>
            <a:gdLst/>
            <a:ahLst/>
            <a:cxnLst/>
            <a:rect r="r" b="b" t="t" l="l"/>
            <a:pathLst>
              <a:path h="1781388" w="2639093">
                <a:moveTo>
                  <a:pt x="0" y="0"/>
                </a:moveTo>
                <a:lnTo>
                  <a:pt x="2639093" y="0"/>
                </a:lnTo>
                <a:lnTo>
                  <a:pt x="2639093" y="1781388"/>
                </a:lnTo>
                <a:lnTo>
                  <a:pt x="0" y="1781388"/>
                </a:lnTo>
                <a:lnTo>
                  <a:pt x="0" y="0"/>
                </a:lnTo>
                <a:close/>
              </a:path>
            </a:pathLst>
          </a:custGeom>
          <a:blipFill>
            <a:blip r:embed="rId13"/>
            <a:stretch>
              <a:fillRect l="0" t="0" r="0" b="0"/>
            </a:stretch>
          </a:blipFill>
        </p:spPr>
      </p:sp>
      <p:sp>
        <p:nvSpPr>
          <p:cNvPr name="TextBox 14" id="14"/>
          <p:cNvSpPr txBox="true"/>
          <p:nvPr/>
        </p:nvSpPr>
        <p:spPr>
          <a:xfrm rot="0">
            <a:off x="1028700" y="3174661"/>
            <a:ext cx="5270926" cy="1209670"/>
          </a:xfrm>
          <a:prstGeom prst="rect">
            <a:avLst/>
          </a:prstGeom>
        </p:spPr>
        <p:txBody>
          <a:bodyPr anchor="t" rtlCol="false" tIns="0" lIns="0" bIns="0" rIns="0">
            <a:spAutoFit/>
          </a:bodyPr>
          <a:lstStyle/>
          <a:p>
            <a:pPr marL="0" indent="0" lvl="0">
              <a:lnSpc>
                <a:spcPts val="9750"/>
              </a:lnSpc>
            </a:pPr>
            <a:r>
              <a:rPr lang="en-US" sz="7500">
                <a:solidFill>
                  <a:srgbClr val="FFFFFF"/>
                </a:solidFill>
                <a:latin typeface="Nourd Bold"/>
              </a:rPr>
              <a:t>Iteration 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3281842" y="3492963"/>
            <a:ext cx="3797075" cy="1044196"/>
          </a:xfrm>
          <a:custGeom>
            <a:avLst/>
            <a:gdLst/>
            <a:ahLst/>
            <a:cxnLst/>
            <a:rect r="r" b="b" t="t" l="l"/>
            <a:pathLst>
              <a:path h="1044196" w="3797075">
                <a:moveTo>
                  <a:pt x="0" y="0"/>
                </a:moveTo>
                <a:lnTo>
                  <a:pt x="3797074" y="0"/>
                </a:lnTo>
                <a:lnTo>
                  <a:pt x="3797074" y="1044195"/>
                </a:lnTo>
                <a:lnTo>
                  <a:pt x="0" y="1044195"/>
                </a:lnTo>
                <a:lnTo>
                  <a:pt x="0" y="0"/>
                </a:lnTo>
                <a:close/>
              </a:path>
            </a:pathLst>
          </a:custGeom>
          <a:blipFill>
            <a:blip r:embed="rId2"/>
            <a:stretch>
              <a:fillRect l="0" t="0" r="0" b="0"/>
            </a:stretch>
          </a:blipFill>
        </p:spPr>
      </p:sp>
      <p:sp>
        <p:nvSpPr>
          <p:cNvPr name="Freeform 3" id="3"/>
          <p:cNvSpPr/>
          <p:nvPr/>
        </p:nvSpPr>
        <p:spPr>
          <a:xfrm flipH="false" flipV="false" rot="0">
            <a:off x="9298109" y="3124367"/>
            <a:ext cx="683608" cy="1781388"/>
          </a:xfrm>
          <a:custGeom>
            <a:avLst/>
            <a:gdLst/>
            <a:ahLst/>
            <a:cxnLst/>
            <a:rect r="r" b="b" t="t" l="l"/>
            <a:pathLst>
              <a:path h="1781388" w="683608">
                <a:moveTo>
                  <a:pt x="0" y="0"/>
                </a:moveTo>
                <a:lnTo>
                  <a:pt x="683608" y="0"/>
                </a:lnTo>
                <a:lnTo>
                  <a:pt x="683608" y="1781387"/>
                </a:lnTo>
                <a:lnTo>
                  <a:pt x="0" y="1781387"/>
                </a:lnTo>
                <a:lnTo>
                  <a:pt x="0" y="0"/>
                </a:lnTo>
                <a:close/>
              </a:path>
            </a:pathLst>
          </a:custGeom>
          <a:blipFill>
            <a:blip r:embed="rId3"/>
            <a:stretch>
              <a:fillRect l="0" t="0" r="0" b="0"/>
            </a:stretch>
          </a:blipFill>
        </p:spPr>
      </p:sp>
      <p:sp>
        <p:nvSpPr>
          <p:cNvPr name="Freeform 4" id="4"/>
          <p:cNvSpPr/>
          <p:nvPr/>
        </p:nvSpPr>
        <p:spPr>
          <a:xfrm flipH="false" flipV="false" rot="0">
            <a:off x="15204317" y="7313284"/>
            <a:ext cx="1108914" cy="1781388"/>
          </a:xfrm>
          <a:custGeom>
            <a:avLst/>
            <a:gdLst/>
            <a:ahLst/>
            <a:cxnLst/>
            <a:rect r="r" b="b" t="t" l="l"/>
            <a:pathLst>
              <a:path h="1781388" w="1108914">
                <a:moveTo>
                  <a:pt x="0" y="0"/>
                </a:moveTo>
                <a:lnTo>
                  <a:pt x="1108914" y="0"/>
                </a:lnTo>
                <a:lnTo>
                  <a:pt x="1108914" y="1781388"/>
                </a:lnTo>
                <a:lnTo>
                  <a:pt x="0" y="1781388"/>
                </a:lnTo>
                <a:lnTo>
                  <a:pt x="0" y="0"/>
                </a:lnTo>
                <a:close/>
              </a:path>
            </a:pathLst>
          </a:custGeom>
          <a:blipFill>
            <a:blip r:embed="rId4"/>
            <a:stretch>
              <a:fillRect l="0" t="0" r="0" b="0"/>
            </a:stretch>
          </a:blipFill>
        </p:spPr>
      </p:sp>
      <p:sp>
        <p:nvSpPr>
          <p:cNvPr name="Freeform 5" id="5"/>
          <p:cNvSpPr/>
          <p:nvPr/>
        </p:nvSpPr>
        <p:spPr>
          <a:xfrm flipH="false" flipV="false" rot="0">
            <a:off x="12449277" y="7313284"/>
            <a:ext cx="1349401" cy="1781388"/>
          </a:xfrm>
          <a:custGeom>
            <a:avLst/>
            <a:gdLst/>
            <a:ahLst/>
            <a:cxnLst/>
            <a:rect r="r" b="b" t="t" l="l"/>
            <a:pathLst>
              <a:path h="1781388" w="1349401">
                <a:moveTo>
                  <a:pt x="0" y="0"/>
                </a:moveTo>
                <a:lnTo>
                  <a:pt x="1349402" y="0"/>
                </a:lnTo>
                <a:lnTo>
                  <a:pt x="1349402" y="1781388"/>
                </a:lnTo>
                <a:lnTo>
                  <a:pt x="0" y="1781388"/>
                </a:lnTo>
                <a:lnTo>
                  <a:pt x="0" y="0"/>
                </a:lnTo>
                <a:close/>
              </a:path>
            </a:pathLst>
          </a:custGeom>
          <a:blipFill>
            <a:blip r:embed="rId5"/>
            <a:stretch>
              <a:fillRect l="0" t="0" r="0" b="0"/>
            </a:stretch>
          </a:blipFill>
        </p:spPr>
      </p:sp>
      <p:sp>
        <p:nvSpPr>
          <p:cNvPr name="Freeform 6" id="6"/>
          <p:cNvSpPr/>
          <p:nvPr/>
        </p:nvSpPr>
        <p:spPr>
          <a:xfrm flipH="false" flipV="false" rot="0">
            <a:off x="11837018" y="5356857"/>
            <a:ext cx="1577442" cy="1555753"/>
          </a:xfrm>
          <a:custGeom>
            <a:avLst/>
            <a:gdLst/>
            <a:ahLst/>
            <a:cxnLst/>
            <a:rect r="r" b="b" t="t" l="l"/>
            <a:pathLst>
              <a:path h="1555753" w="1577442">
                <a:moveTo>
                  <a:pt x="0" y="0"/>
                </a:moveTo>
                <a:lnTo>
                  <a:pt x="1577442" y="0"/>
                </a:lnTo>
                <a:lnTo>
                  <a:pt x="1577442" y="1555753"/>
                </a:lnTo>
                <a:lnTo>
                  <a:pt x="0" y="1555753"/>
                </a:lnTo>
                <a:lnTo>
                  <a:pt x="0" y="0"/>
                </a:lnTo>
                <a:close/>
              </a:path>
            </a:pathLst>
          </a:custGeom>
          <a:blipFill>
            <a:blip r:embed="rId6"/>
            <a:stretch>
              <a:fillRect l="0" t="0" r="0" b="0"/>
            </a:stretch>
          </a:blipFill>
        </p:spPr>
      </p:sp>
      <p:sp>
        <p:nvSpPr>
          <p:cNvPr name="Freeform 7" id="7"/>
          <p:cNvSpPr/>
          <p:nvPr/>
        </p:nvSpPr>
        <p:spPr>
          <a:xfrm flipH="false" flipV="false" rot="0">
            <a:off x="14545413" y="5356857"/>
            <a:ext cx="2027039" cy="1555753"/>
          </a:xfrm>
          <a:custGeom>
            <a:avLst/>
            <a:gdLst/>
            <a:ahLst/>
            <a:cxnLst/>
            <a:rect r="r" b="b" t="t" l="l"/>
            <a:pathLst>
              <a:path h="1555753" w="2027039">
                <a:moveTo>
                  <a:pt x="0" y="0"/>
                </a:moveTo>
                <a:lnTo>
                  <a:pt x="2027039" y="0"/>
                </a:lnTo>
                <a:lnTo>
                  <a:pt x="2027039" y="1555753"/>
                </a:lnTo>
                <a:lnTo>
                  <a:pt x="0" y="1555753"/>
                </a:lnTo>
                <a:lnTo>
                  <a:pt x="0" y="0"/>
                </a:lnTo>
                <a:close/>
              </a:path>
            </a:pathLst>
          </a:custGeom>
          <a:blipFill>
            <a:blip r:embed="rId7"/>
            <a:stretch>
              <a:fillRect l="0" t="0" r="0" b="0"/>
            </a:stretch>
          </a:blipFill>
        </p:spPr>
      </p:sp>
      <p:sp>
        <p:nvSpPr>
          <p:cNvPr name="Freeform 8" id="8"/>
          <p:cNvSpPr/>
          <p:nvPr/>
        </p:nvSpPr>
        <p:spPr>
          <a:xfrm flipH="false" flipV="false" rot="0">
            <a:off x="12753237" y="1028700"/>
            <a:ext cx="2030072" cy="1781388"/>
          </a:xfrm>
          <a:custGeom>
            <a:avLst/>
            <a:gdLst/>
            <a:ahLst/>
            <a:cxnLst/>
            <a:rect r="r" b="b" t="t" l="l"/>
            <a:pathLst>
              <a:path h="1781388" w="2030072">
                <a:moveTo>
                  <a:pt x="0" y="0"/>
                </a:moveTo>
                <a:lnTo>
                  <a:pt x="2030072" y="0"/>
                </a:lnTo>
                <a:lnTo>
                  <a:pt x="2030072" y="1781388"/>
                </a:lnTo>
                <a:lnTo>
                  <a:pt x="0" y="1781388"/>
                </a:lnTo>
                <a:lnTo>
                  <a:pt x="0" y="0"/>
                </a:lnTo>
                <a:close/>
              </a:path>
            </a:pathLst>
          </a:custGeom>
          <a:blipFill>
            <a:blip r:embed="rId8"/>
            <a:stretch>
              <a:fillRect l="0" t="0" r="0" b="0"/>
            </a:stretch>
          </a:blipFill>
        </p:spPr>
      </p:sp>
      <p:sp>
        <p:nvSpPr>
          <p:cNvPr name="Freeform 9" id="9"/>
          <p:cNvSpPr/>
          <p:nvPr/>
        </p:nvSpPr>
        <p:spPr>
          <a:xfrm flipH="false" flipV="false" rot="0">
            <a:off x="9298109" y="5356857"/>
            <a:ext cx="1407956" cy="1555753"/>
          </a:xfrm>
          <a:custGeom>
            <a:avLst/>
            <a:gdLst/>
            <a:ahLst/>
            <a:cxnLst/>
            <a:rect r="r" b="b" t="t" l="l"/>
            <a:pathLst>
              <a:path h="1555753" w="1407956">
                <a:moveTo>
                  <a:pt x="0" y="0"/>
                </a:moveTo>
                <a:lnTo>
                  <a:pt x="1407956" y="0"/>
                </a:lnTo>
                <a:lnTo>
                  <a:pt x="1407956" y="1555753"/>
                </a:lnTo>
                <a:lnTo>
                  <a:pt x="0" y="1555753"/>
                </a:lnTo>
                <a:lnTo>
                  <a:pt x="0" y="0"/>
                </a:lnTo>
                <a:close/>
              </a:path>
            </a:pathLst>
          </a:custGeom>
          <a:blipFill>
            <a:blip r:embed="rId9"/>
            <a:stretch>
              <a:fillRect l="0" t="0" r="0" b="0"/>
            </a:stretch>
          </a:blipFill>
        </p:spPr>
      </p:sp>
      <p:sp>
        <p:nvSpPr>
          <p:cNvPr name="Freeform 10" id="10"/>
          <p:cNvSpPr/>
          <p:nvPr/>
        </p:nvSpPr>
        <p:spPr>
          <a:xfrm flipH="false" flipV="false" rot="0">
            <a:off x="15372485" y="1028700"/>
            <a:ext cx="1706431" cy="1676568"/>
          </a:xfrm>
          <a:custGeom>
            <a:avLst/>
            <a:gdLst/>
            <a:ahLst/>
            <a:cxnLst/>
            <a:rect r="r" b="b" t="t" l="l"/>
            <a:pathLst>
              <a:path h="1676568" w="1706431">
                <a:moveTo>
                  <a:pt x="0" y="0"/>
                </a:moveTo>
                <a:lnTo>
                  <a:pt x="1706431" y="0"/>
                </a:lnTo>
                <a:lnTo>
                  <a:pt x="1706431" y="1676568"/>
                </a:lnTo>
                <a:lnTo>
                  <a:pt x="0" y="1676568"/>
                </a:lnTo>
                <a:lnTo>
                  <a:pt x="0" y="0"/>
                </a:lnTo>
                <a:close/>
              </a:path>
            </a:pathLst>
          </a:custGeom>
          <a:blipFill>
            <a:blip r:embed="rId10"/>
            <a:stretch>
              <a:fillRect l="0" t="0" r="0" b="0"/>
            </a:stretch>
          </a:blipFill>
        </p:spPr>
      </p:sp>
      <p:sp>
        <p:nvSpPr>
          <p:cNvPr name="Freeform 11" id="11"/>
          <p:cNvSpPr/>
          <p:nvPr/>
        </p:nvSpPr>
        <p:spPr>
          <a:xfrm flipH="false" flipV="false" rot="0">
            <a:off x="9298109" y="7270540"/>
            <a:ext cx="1745529" cy="1866876"/>
          </a:xfrm>
          <a:custGeom>
            <a:avLst/>
            <a:gdLst/>
            <a:ahLst/>
            <a:cxnLst/>
            <a:rect r="r" b="b" t="t" l="l"/>
            <a:pathLst>
              <a:path h="1866876" w="1745529">
                <a:moveTo>
                  <a:pt x="0" y="0"/>
                </a:moveTo>
                <a:lnTo>
                  <a:pt x="1745530" y="0"/>
                </a:lnTo>
                <a:lnTo>
                  <a:pt x="1745530" y="1866876"/>
                </a:lnTo>
                <a:lnTo>
                  <a:pt x="0" y="1866876"/>
                </a:lnTo>
                <a:lnTo>
                  <a:pt x="0" y="0"/>
                </a:lnTo>
                <a:close/>
              </a:path>
            </a:pathLst>
          </a:custGeom>
          <a:blipFill>
            <a:blip r:embed="rId11"/>
            <a:stretch>
              <a:fillRect l="0" t="0" r="0" b="0"/>
            </a:stretch>
          </a:blipFill>
        </p:spPr>
      </p:sp>
      <p:sp>
        <p:nvSpPr>
          <p:cNvPr name="Freeform 12" id="12"/>
          <p:cNvSpPr/>
          <p:nvPr/>
        </p:nvSpPr>
        <p:spPr>
          <a:xfrm flipH="false" flipV="false" rot="0">
            <a:off x="10802320" y="3124367"/>
            <a:ext cx="1658917" cy="1781388"/>
          </a:xfrm>
          <a:custGeom>
            <a:avLst/>
            <a:gdLst/>
            <a:ahLst/>
            <a:cxnLst/>
            <a:rect r="r" b="b" t="t" l="l"/>
            <a:pathLst>
              <a:path h="1781388" w="1658917">
                <a:moveTo>
                  <a:pt x="0" y="0"/>
                </a:moveTo>
                <a:lnTo>
                  <a:pt x="1658918" y="0"/>
                </a:lnTo>
                <a:lnTo>
                  <a:pt x="1658918" y="1781387"/>
                </a:lnTo>
                <a:lnTo>
                  <a:pt x="0" y="1781387"/>
                </a:lnTo>
                <a:lnTo>
                  <a:pt x="0" y="0"/>
                </a:lnTo>
                <a:close/>
              </a:path>
            </a:pathLst>
          </a:custGeom>
          <a:blipFill>
            <a:blip r:embed="rId12"/>
            <a:stretch>
              <a:fillRect l="0" t="0" r="0" b="0"/>
            </a:stretch>
          </a:blipFill>
        </p:spPr>
      </p:sp>
      <p:sp>
        <p:nvSpPr>
          <p:cNvPr name="Freeform 13" id="13"/>
          <p:cNvSpPr/>
          <p:nvPr/>
        </p:nvSpPr>
        <p:spPr>
          <a:xfrm flipH="false" flipV="false" rot="0">
            <a:off x="9298109" y="1028700"/>
            <a:ext cx="2639093" cy="1781388"/>
          </a:xfrm>
          <a:custGeom>
            <a:avLst/>
            <a:gdLst/>
            <a:ahLst/>
            <a:cxnLst/>
            <a:rect r="r" b="b" t="t" l="l"/>
            <a:pathLst>
              <a:path h="1781388" w="2639093">
                <a:moveTo>
                  <a:pt x="0" y="0"/>
                </a:moveTo>
                <a:lnTo>
                  <a:pt x="2639093" y="0"/>
                </a:lnTo>
                <a:lnTo>
                  <a:pt x="2639093" y="1781388"/>
                </a:lnTo>
                <a:lnTo>
                  <a:pt x="0" y="1781388"/>
                </a:lnTo>
                <a:lnTo>
                  <a:pt x="0" y="0"/>
                </a:lnTo>
                <a:close/>
              </a:path>
            </a:pathLst>
          </a:custGeom>
          <a:blipFill>
            <a:blip r:embed="rId13"/>
            <a:stretch>
              <a:fillRect l="0" t="0" r="0" b="0"/>
            </a:stretch>
          </a:blipFill>
        </p:spPr>
      </p:sp>
      <p:sp>
        <p:nvSpPr>
          <p:cNvPr name="TextBox 14" id="14"/>
          <p:cNvSpPr txBox="true"/>
          <p:nvPr/>
        </p:nvSpPr>
        <p:spPr>
          <a:xfrm rot="0">
            <a:off x="1028700" y="1936411"/>
            <a:ext cx="6926384" cy="3686170"/>
          </a:xfrm>
          <a:prstGeom prst="rect">
            <a:avLst/>
          </a:prstGeom>
        </p:spPr>
        <p:txBody>
          <a:bodyPr anchor="t" rtlCol="false" tIns="0" lIns="0" bIns="0" rIns="0">
            <a:spAutoFit/>
          </a:bodyPr>
          <a:lstStyle/>
          <a:p>
            <a:pPr marL="0" indent="0" lvl="0">
              <a:lnSpc>
                <a:spcPts val="9750"/>
              </a:lnSpc>
            </a:pPr>
            <a:r>
              <a:rPr lang="en-US" sz="7500">
                <a:solidFill>
                  <a:srgbClr val="FFFFFF"/>
                </a:solidFill>
                <a:latin typeface="Nourd Bold"/>
              </a:rPr>
              <a:t>Covering Some Design Problems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3658" y="0"/>
            <a:ext cx="23159081" cy="10287000"/>
          </a:xfrm>
          <a:custGeom>
            <a:avLst/>
            <a:gdLst/>
            <a:ahLst/>
            <a:cxnLst/>
            <a:rect r="r" b="b" t="t" l="l"/>
            <a:pathLst>
              <a:path h="10287000" w="23159081">
                <a:moveTo>
                  <a:pt x="0" y="0"/>
                </a:moveTo>
                <a:lnTo>
                  <a:pt x="23159081" y="0"/>
                </a:lnTo>
                <a:lnTo>
                  <a:pt x="23159081" y="10287000"/>
                </a:lnTo>
                <a:lnTo>
                  <a:pt x="0" y="10287000"/>
                </a:lnTo>
                <a:lnTo>
                  <a:pt x="0" y="0"/>
                </a:lnTo>
                <a:close/>
              </a:path>
            </a:pathLst>
          </a:custGeom>
          <a:blipFill>
            <a:blip r:embed="rId2"/>
            <a:stretch>
              <a:fillRect l="-1767" t="-3978" r="0" b="-70462"/>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457009"/>
            <a:ext cx="18288000" cy="5372981"/>
          </a:xfrm>
          <a:custGeom>
            <a:avLst/>
            <a:gdLst/>
            <a:ahLst/>
            <a:cxnLst/>
            <a:rect r="r" b="b" t="t" l="l"/>
            <a:pathLst>
              <a:path h="5372981" w="18288000">
                <a:moveTo>
                  <a:pt x="0" y="0"/>
                </a:moveTo>
                <a:lnTo>
                  <a:pt x="18288000" y="0"/>
                </a:lnTo>
                <a:lnTo>
                  <a:pt x="18288000" y="5372982"/>
                </a:lnTo>
                <a:lnTo>
                  <a:pt x="0" y="5372982"/>
                </a:lnTo>
                <a:lnTo>
                  <a:pt x="0" y="0"/>
                </a:lnTo>
                <a:close/>
              </a:path>
            </a:pathLst>
          </a:custGeom>
          <a:blipFill>
            <a:blip r:embed="rId2"/>
            <a:stretch>
              <a:fillRect l="-12458" t="-190289" r="-6179" b="-17168"/>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9529470" y="2720021"/>
            <a:ext cx="8043227" cy="3746913"/>
          </a:xfrm>
          <a:custGeom>
            <a:avLst/>
            <a:gdLst/>
            <a:ahLst/>
            <a:cxnLst/>
            <a:rect r="r" b="b" t="t" l="l"/>
            <a:pathLst>
              <a:path h="3746913" w="8043227">
                <a:moveTo>
                  <a:pt x="0" y="0"/>
                </a:moveTo>
                <a:lnTo>
                  <a:pt x="8043227" y="0"/>
                </a:lnTo>
                <a:lnTo>
                  <a:pt x="8043227" y="3746913"/>
                </a:lnTo>
                <a:lnTo>
                  <a:pt x="0" y="3746913"/>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INNER BUILDER</a:t>
            </a:r>
          </a:p>
        </p:txBody>
      </p:sp>
      <p:sp>
        <p:nvSpPr>
          <p:cNvPr name="TextBox 14" id="14"/>
          <p:cNvSpPr txBox="true"/>
          <p:nvPr/>
        </p:nvSpPr>
        <p:spPr>
          <a:xfrm rot="0">
            <a:off x="1623416" y="4204325"/>
            <a:ext cx="5897168" cy="1481455"/>
          </a:xfrm>
          <a:prstGeom prst="rect">
            <a:avLst/>
          </a:prstGeom>
        </p:spPr>
        <p:txBody>
          <a:bodyPr anchor="t" rtlCol="false" tIns="0" lIns="0" bIns="0" rIns="0">
            <a:spAutoFit/>
          </a:bodyPr>
          <a:lstStyle/>
          <a:p>
            <a:pPr>
              <a:lnSpc>
                <a:spcPts val="3919"/>
              </a:lnSpc>
            </a:pPr>
            <a:r>
              <a:rPr lang="en-US" sz="2799">
                <a:solidFill>
                  <a:srgbClr val="FFFFFF"/>
                </a:solidFill>
                <a:latin typeface="Rubik"/>
              </a:rPr>
              <a:t>This Builder also, accepts custom objects and store them in dict that also contain pre-generated objects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1268489" y="832074"/>
            <a:ext cx="6873722" cy="7726064"/>
          </a:xfrm>
          <a:custGeom>
            <a:avLst/>
            <a:gdLst/>
            <a:ahLst/>
            <a:cxnLst/>
            <a:rect r="r" b="b" t="t" l="l"/>
            <a:pathLst>
              <a:path h="7726064" w="6873722">
                <a:moveTo>
                  <a:pt x="0" y="0"/>
                </a:moveTo>
                <a:lnTo>
                  <a:pt x="6873722" y="0"/>
                </a:lnTo>
                <a:lnTo>
                  <a:pt x="6873722" y="7726064"/>
                </a:lnTo>
                <a:lnTo>
                  <a:pt x="0" y="7726064"/>
                </a:lnTo>
                <a:lnTo>
                  <a:pt x="0" y="0"/>
                </a:lnTo>
                <a:close/>
              </a:path>
            </a:pathLst>
          </a:custGeom>
          <a:blipFill>
            <a:blip r:embed="rId5"/>
            <a:stretch>
              <a:fillRect l="0" t="0" r="0" b="0"/>
            </a:stretch>
          </a:blipFill>
        </p:spPr>
      </p:sp>
      <p:pic>
        <p:nvPicPr>
          <p:cNvPr name="Picture 12" id="12">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568317" y="1797910"/>
            <a:ext cx="7911894" cy="5867988"/>
          </a:xfrm>
          <a:prstGeom prst="rect">
            <a:avLst/>
          </a:prstGeom>
        </p:spPr>
      </p:pic>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420609" y="3885624"/>
            <a:ext cx="5446782" cy="6119980"/>
          </a:xfrm>
          <a:prstGeom prst="rect">
            <a:avLst/>
          </a:prstGeom>
        </p:spPr>
      </p:pic>
      <p:sp>
        <p:nvSpPr>
          <p:cNvPr name="TextBox 3" id="3"/>
          <p:cNvSpPr txBox="true"/>
          <p:nvPr/>
        </p:nvSpPr>
        <p:spPr>
          <a:xfrm rot="0">
            <a:off x="698639" y="657225"/>
            <a:ext cx="16890722" cy="3228399"/>
          </a:xfrm>
          <a:prstGeom prst="rect">
            <a:avLst/>
          </a:prstGeom>
        </p:spPr>
        <p:txBody>
          <a:bodyPr anchor="t" rtlCol="false" tIns="0" lIns="0" bIns="0" rIns="0">
            <a:spAutoFit/>
          </a:bodyPr>
          <a:lstStyle/>
          <a:p>
            <a:pPr algn="ctr">
              <a:lnSpc>
                <a:spcPts val="26689"/>
              </a:lnSpc>
              <a:spcBef>
                <a:spcPct val="0"/>
              </a:spcBef>
            </a:pPr>
            <a:r>
              <a:rPr lang="en-US" sz="19063">
                <a:solidFill>
                  <a:srgbClr val="FFFFFF"/>
                </a:solidFill>
                <a:latin typeface="Rubik"/>
              </a:rPr>
              <a:t>5 minute break</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9812942" y="870259"/>
            <a:ext cx="7476283" cy="7446438"/>
          </a:xfrm>
          <a:custGeom>
            <a:avLst/>
            <a:gdLst/>
            <a:ahLst/>
            <a:cxnLst/>
            <a:rect r="r" b="b" t="t" l="l"/>
            <a:pathLst>
              <a:path h="7446438" w="7476283">
                <a:moveTo>
                  <a:pt x="0" y="0"/>
                </a:moveTo>
                <a:lnTo>
                  <a:pt x="7476283" y="0"/>
                </a:lnTo>
                <a:lnTo>
                  <a:pt x="7476283" y="7446438"/>
                </a:lnTo>
                <a:lnTo>
                  <a:pt x="0" y="7446438"/>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DECORATORS</a:t>
            </a:r>
          </a:p>
        </p:txBody>
      </p:sp>
      <p:sp>
        <p:nvSpPr>
          <p:cNvPr name="TextBox 14" id="14"/>
          <p:cNvSpPr txBox="true"/>
          <p:nvPr/>
        </p:nvSpPr>
        <p:spPr>
          <a:xfrm rot="0">
            <a:off x="1623416" y="3972463"/>
            <a:ext cx="5897168" cy="4453255"/>
          </a:xfrm>
          <a:prstGeom prst="rect">
            <a:avLst/>
          </a:prstGeom>
        </p:spPr>
        <p:txBody>
          <a:bodyPr anchor="t" rtlCol="false" tIns="0" lIns="0" bIns="0" rIns="0">
            <a:spAutoFit/>
          </a:bodyPr>
          <a:lstStyle/>
          <a:p>
            <a:pPr marL="604518" indent="-302259" lvl="1">
              <a:lnSpc>
                <a:spcPts val="3919"/>
              </a:lnSpc>
              <a:buFont typeface="Arial"/>
              <a:buChar char="•"/>
            </a:pPr>
            <a:r>
              <a:rPr lang="en-US" sz="2799">
                <a:solidFill>
                  <a:srgbClr val="FFFFFF"/>
                </a:solidFill>
                <a:latin typeface="Rubik"/>
              </a:rPr>
              <a:t>With pluggable and unpluggable objects we get rid of n! composite pattern subclass pool </a:t>
            </a:r>
          </a:p>
          <a:p>
            <a:pPr marL="604518" indent="-302259" lvl="1">
              <a:lnSpc>
                <a:spcPts val="3919"/>
              </a:lnSpc>
              <a:buFont typeface="Arial"/>
              <a:buChar char="•"/>
            </a:pPr>
            <a:r>
              <a:rPr lang="en-US" sz="2799">
                <a:solidFill>
                  <a:srgbClr val="FFFFFF"/>
                </a:solidFill>
                <a:latin typeface="Rubik"/>
              </a:rPr>
              <a:t> also, users can create systems with pre-defined and custom-defined objects so, effects of template method pattern will be less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705511" y="1682387"/>
            <a:ext cx="7999677" cy="5822181"/>
          </a:xfrm>
          <a:custGeom>
            <a:avLst/>
            <a:gdLst/>
            <a:ahLst/>
            <a:cxnLst/>
            <a:rect r="r" b="b" t="t" l="l"/>
            <a:pathLst>
              <a:path h="5822181" w="7999677">
                <a:moveTo>
                  <a:pt x="0" y="0"/>
                </a:moveTo>
                <a:lnTo>
                  <a:pt x="7999678" y="0"/>
                </a:lnTo>
                <a:lnTo>
                  <a:pt x="7999678" y="5822181"/>
                </a:lnTo>
                <a:lnTo>
                  <a:pt x="0" y="5822181"/>
                </a:lnTo>
                <a:lnTo>
                  <a:pt x="0" y="0"/>
                </a:lnTo>
                <a:close/>
              </a:path>
            </a:pathLst>
          </a:custGeom>
          <a:blipFill>
            <a:blip r:embed="rId5"/>
            <a:stretch>
              <a:fillRect l="0" t="0" r="0" b="0"/>
            </a:stretch>
          </a:blipFill>
        </p:spPr>
      </p:sp>
      <p:sp>
        <p:nvSpPr>
          <p:cNvPr name="Freeform 12" id="12"/>
          <p:cNvSpPr/>
          <p:nvPr/>
        </p:nvSpPr>
        <p:spPr>
          <a:xfrm flipH="false" flipV="false" rot="0">
            <a:off x="9566853" y="1109141"/>
            <a:ext cx="7968461" cy="6968673"/>
          </a:xfrm>
          <a:custGeom>
            <a:avLst/>
            <a:gdLst/>
            <a:ahLst/>
            <a:cxnLst/>
            <a:rect r="r" b="b" t="t" l="l"/>
            <a:pathLst>
              <a:path h="6968673" w="7968461">
                <a:moveTo>
                  <a:pt x="0" y="0"/>
                </a:moveTo>
                <a:lnTo>
                  <a:pt x="7968461" y="0"/>
                </a:lnTo>
                <a:lnTo>
                  <a:pt x="7968461" y="6968673"/>
                </a:lnTo>
                <a:lnTo>
                  <a:pt x="0" y="6968673"/>
                </a:lnTo>
                <a:lnTo>
                  <a:pt x="0" y="0"/>
                </a:lnTo>
                <a:close/>
              </a:path>
            </a:pathLst>
          </a:custGeom>
          <a:blipFill>
            <a:blip r:embed="rId6"/>
            <a:stretch>
              <a:fillRect l="0" t="0" r="0" b="0"/>
            </a:stretch>
          </a:blipFill>
        </p:spPr>
      </p:sp>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1002916" y="891044"/>
            <a:ext cx="7404867" cy="7404867"/>
          </a:xfrm>
          <a:custGeom>
            <a:avLst/>
            <a:gdLst/>
            <a:ahLst/>
            <a:cxnLst/>
            <a:rect r="r" b="b" t="t" l="l"/>
            <a:pathLst>
              <a:path h="7404867" w="7404867">
                <a:moveTo>
                  <a:pt x="0" y="0"/>
                </a:moveTo>
                <a:lnTo>
                  <a:pt x="7404868" y="0"/>
                </a:lnTo>
                <a:lnTo>
                  <a:pt x="7404868" y="7404867"/>
                </a:lnTo>
                <a:lnTo>
                  <a:pt x="0" y="7404867"/>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9818697" y="3853702"/>
            <a:ext cx="7464772" cy="1393826"/>
          </a:xfrm>
          <a:prstGeom prst="rect">
            <a:avLst/>
          </a:prstGeom>
        </p:spPr>
        <p:txBody>
          <a:bodyPr anchor="t" rtlCol="false" tIns="0" lIns="0" bIns="0" rIns="0">
            <a:spAutoFit/>
          </a:bodyPr>
          <a:lstStyle/>
          <a:p>
            <a:pPr algn="ctr">
              <a:lnSpc>
                <a:spcPts val="5599"/>
              </a:lnSpc>
            </a:pPr>
            <a:r>
              <a:rPr lang="en-US" sz="3999">
                <a:solidFill>
                  <a:srgbClr val="FFFFFF"/>
                </a:solidFill>
                <a:latin typeface="Rubik"/>
              </a:rPr>
              <a:t>You are doing GREAT, </a:t>
            </a:r>
          </a:p>
          <a:p>
            <a:pPr algn="ctr">
              <a:lnSpc>
                <a:spcPts val="5599"/>
              </a:lnSpc>
              <a:spcBef>
                <a:spcPct val="0"/>
              </a:spcBef>
            </a:pPr>
            <a:r>
              <a:rPr lang="en-US" sz="3999">
                <a:solidFill>
                  <a:srgbClr val="FFFFFF"/>
                </a:solidFill>
                <a:latin typeface="Rubik"/>
              </a:rPr>
              <a:t>Please stick me a little bit  more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9849347" y="891741"/>
            <a:ext cx="7403473" cy="7403473"/>
          </a:xfrm>
          <a:custGeom>
            <a:avLst/>
            <a:gdLst/>
            <a:ahLst/>
            <a:cxnLst/>
            <a:rect r="r" b="b" t="t" l="l"/>
            <a:pathLst>
              <a:path h="7403473" w="7403473">
                <a:moveTo>
                  <a:pt x="0" y="0"/>
                </a:moveTo>
                <a:lnTo>
                  <a:pt x="7403473" y="0"/>
                </a:lnTo>
                <a:lnTo>
                  <a:pt x="7403473" y="7403473"/>
                </a:lnTo>
                <a:lnTo>
                  <a:pt x="0" y="7403473"/>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BRIDGE</a:t>
            </a:r>
          </a:p>
        </p:txBody>
      </p:sp>
      <p:sp>
        <p:nvSpPr>
          <p:cNvPr name="TextBox 14" id="14"/>
          <p:cNvSpPr txBox="true"/>
          <p:nvPr/>
        </p:nvSpPr>
        <p:spPr>
          <a:xfrm rot="0">
            <a:off x="1623416" y="3972463"/>
            <a:ext cx="5897168" cy="2472055"/>
          </a:xfrm>
          <a:prstGeom prst="rect">
            <a:avLst/>
          </a:prstGeom>
        </p:spPr>
        <p:txBody>
          <a:bodyPr anchor="t" rtlCol="false" tIns="0" lIns="0" bIns="0" rIns="0">
            <a:spAutoFit/>
          </a:bodyPr>
          <a:lstStyle/>
          <a:p>
            <a:pPr>
              <a:lnSpc>
                <a:spcPts val="3919"/>
              </a:lnSpc>
            </a:pPr>
            <a:r>
              <a:rPr lang="en-US" sz="2799">
                <a:solidFill>
                  <a:srgbClr val="FFFFFF"/>
                </a:solidFill>
                <a:latin typeface="Rubik"/>
              </a:rPr>
              <a:t>If we use the bridge pattern, the base of experiments will be the same ( abstraction ) and other parts can variate from implementations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703307" y="2464555"/>
            <a:ext cx="8004085" cy="5357890"/>
          </a:xfrm>
          <a:custGeom>
            <a:avLst/>
            <a:gdLst/>
            <a:ahLst/>
            <a:cxnLst/>
            <a:rect r="r" b="b" t="t" l="l"/>
            <a:pathLst>
              <a:path h="5357890" w="8004085">
                <a:moveTo>
                  <a:pt x="0" y="0"/>
                </a:moveTo>
                <a:lnTo>
                  <a:pt x="8004086" y="0"/>
                </a:lnTo>
                <a:lnTo>
                  <a:pt x="8004086" y="5357890"/>
                </a:lnTo>
                <a:lnTo>
                  <a:pt x="0" y="5357890"/>
                </a:lnTo>
                <a:lnTo>
                  <a:pt x="0" y="0"/>
                </a:lnTo>
                <a:close/>
              </a:path>
            </a:pathLst>
          </a:custGeom>
          <a:blipFill>
            <a:blip r:embed="rId5"/>
            <a:stretch>
              <a:fillRect l="0" t="0" r="0" b="0"/>
            </a:stretch>
          </a:blipFill>
        </p:spPr>
      </p:sp>
      <p:sp>
        <p:nvSpPr>
          <p:cNvPr name="Freeform 12" id="12"/>
          <p:cNvSpPr/>
          <p:nvPr/>
        </p:nvSpPr>
        <p:spPr>
          <a:xfrm flipH="false" flipV="false" rot="0">
            <a:off x="9597124" y="1196605"/>
            <a:ext cx="7907919" cy="6793745"/>
          </a:xfrm>
          <a:custGeom>
            <a:avLst/>
            <a:gdLst/>
            <a:ahLst/>
            <a:cxnLst/>
            <a:rect r="r" b="b" t="t" l="l"/>
            <a:pathLst>
              <a:path h="6793745" w="7907919">
                <a:moveTo>
                  <a:pt x="0" y="0"/>
                </a:moveTo>
                <a:lnTo>
                  <a:pt x="7907919" y="0"/>
                </a:lnTo>
                <a:lnTo>
                  <a:pt x="7907919" y="6793745"/>
                </a:lnTo>
                <a:lnTo>
                  <a:pt x="0" y="6793745"/>
                </a:lnTo>
                <a:lnTo>
                  <a:pt x="0" y="0"/>
                </a:lnTo>
                <a:close/>
              </a:path>
            </a:pathLst>
          </a:custGeom>
          <a:blipFill>
            <a:blip r:embed="rId6"/>
            <a:stretch>
              <a:fillRect l="0" t="0" r="0" b="0"/>
            </a:stretch>
          </a:blipFill>
        </p:spPr>
      </p:sp>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pic>
        <p:nvPicPr>
          <p:cNvPr name="Picture 11" id="11">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268" t="0" r="268" b="0"/>
          <a:stretch>
            <a:fillRect/>
          </a:stretch>
        </p:blipFill>
        <p:spPr>
          <a:xfrm flipH="false" flipV="false" rot="0">
            <a:off x="9687045" y="2197774"/>
            <a:ext cx="7728077" cy="4791408"/>
          </a:xfrm>
          <a:prstGeom prst="rect">
            <a:avLst/>
          </a:prstGeom>
        </p:spPr>
      </p:pic>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COMPOSITE</a:t>
            </a:r>
          </a:p>
        </p:txBody>
      </p:sp>
      <p:sp>
        <p:nvSpPr>
          <p:cNvPr name="TextBox 14" id="14"/>
          <p:cNvSpPr txBox="true"/>
          <p:nvPr/>
        </p:nvSpPr>
        <p:spPr>
          <a:xfrm rot="0">
            <a:off x="1623416" y="4204325"/>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Actually, It is not problem but, </a:t>
            </a:r>
          </a:p>
        </p:txBody>
      </p:sp>
      <p:sp>
        <p:nvSpPr>
          <p:cNvPr name="TextBox 15" id="15"/>
          <p:cNvSpPr txBox="true"/>
          <p:nvPr/>
        </p:nvSpPr>
        <p:spPr>
          <a:xfrm rot="0">
            <a:off x="1623416" y="4937060"/>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when you have n! variation</a:t>
            </a:r>
          </a:p>
        </p:txBody>
      </p:sp>
      <p:sp>
        <p:nvSpPr>
          <p:cNvPr name="TextBox 16" id="16"/>
          <p:cNvSpPr txBox="true"/>
          <p:nvPr/>
        </p:nvSpPr>
        <p:spPr>
          <a:xfrm rot="0">
            <a:off x="1623416" y="5669795"/>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Things become messy</a:t>
            </a:r>
          </a:p>
        </p:txBody>
      </p:sp>
      <p:sp>
        <p:nvSpPr>
          <p:cNvPr name="TextBox 17" id="17"/>
          <p:cNvSpPr txBox="true"/>
          <p:nvPr/>
        </p:nvSpPr>
        <p:spPr>
          <a:xfrm rot="0">
            <a:off x="1623416" y="6389251"/>
            <a:ext cx="5897168" cy="1154431"/>
          </a:xfrm>
          <a:prstGeom prst="rect">
            <a:avLst/>
          </a:prstGeom>
        </p:spPr>
        <p:txBody>
          <a:bodyPr anchor="t" rtlCol="false" tIns="0" lIns="0" bIns="0" rIns="0">
            <a:spAutoFit/>
          </a:bodyPr>
          <a:lstStyle/>
          <a:p>
            <a:pPr>
              <a:lnSpc>
                <a:spcPts val="4619"/>
              </a:lnSpc>
            </a:pPr>
            <a:r>
              <a:rPr lang="en-US" sz="3299">
                <a:solidFill>
                  <a:srgbClr val="FFFFFF"/>
                </a:solidFill>
                <a:latin typeface="Rubik"/>
              </a:rPr>
              <a:t>We need “Flexibility and Less Classes”</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3281842" y="3492963"/>
            <a:ext cx="3797075" cy="1044196"/>
          </a:xfrm>
          <a:custGeom>
            <a:avLst/>
            <a:gdLst/>
            <a:ahLst/>
            <a:cxnLst/>
            <a:rect r="r" b="b" t="t" l="l"/>
            <a:pathLst>
              <a:path h="1044196" w="3797075">
                <a:moveTo>
                  <a:pt x="0" y="0"/>
                </a:moveTo>
                <a:lnTo>
                  <a:pt x="3797074" y="0"/>
                </a:lnTo>
                <a:lnTo>
                  <a:pt x="3797074" y="1044195"/>
                </a:lnTo>
                <a:lnTo>
                  <a:pt x="0" y="1044195"/>
                </a:lnTo>
                <a:lnTo>
                  <a:pt x="0" y="0"/>
                </a:lnTo>
                <a:close/>
              </a:path>
            </a:pathLst>
          </a:custGeom>
          <a:blipFill>
            <a:blip r:embed="rId2"/>
            <a:stretch>
              <a:fillRect l="0" t="0" r="0" b="0"/>
            </a:stretch>
          </a:blipFill>
        </p:spPr>
      </p:sp>
      <p:sp>
        <p:nvSpPr>
          <p:cNvPr name="Freeform 3" id="3"/>
          <p:cNvSpPr/>
          <p:nvPr/>
        </p:nvSpPr>
        <p:spPr>
          <a:xfrm flipH="false" flipV="false" rot="0">
            <a:off x="9298109" y="3124367"/>
            <a:ext cx="683608" cy="1781388"/>
          </a:xfrm>
          <a:custGeom>
            <a:avLst/>
            <a:gdLst/>
            <a:ahLst/>
            <a:cxnLst/>
            <a:rect r="r" b="b" t="t" l="l"/>
            <a:pathLst>
              <a:path h="1781388" w="683608">
                <a:moveTo>
                  <a:pt x="0" y="0"/>
                </a:moveTo>
                <a:lnTo>
                  <a:pt x="683608" y="0"/>
                </a:lnTo>
                <a:lnTo>
                  <a:pt x="683608" y="1781387"/>
                </a:lnTo>
                <a:lnTo>
                  <a:pt x="0" y="1781387"/>
                </a:lnTo>
                <a:lnTo>
                  <a:pt x="0" y="0"/>
                </a:lnTo>
                <a:close/>
              </a:path>
            </a:pathLst>
          </a:custGeom>
          <a:blipFill>
            <a:blip r:embed="rId3"/>
            <a:stretch>
              <a:fillRect l="0" t="0" r="0" b="0"/>
            </a:stretch>
          </a:blipFill>
        </p:spPr>
      </p:sp>
      <p:sp>
        <p:nvSpPr>
          <p:cNvPr name="Freeform 4" id="4"/>
          <p:cNvSpPr/>
          <p:nvPr/>
        </p:nvSpPr>
        <p:spPr>
          <a:xfrm flipH="false" flipV="false" rot="0">
            <a:off x="15204317" y="7313284"/>
            <a:ext cx="1108914" cy="1781388"/>
          </a:xfrm>
          <a:custGeom>
            <a:avLst/>
            <a:gdLst/>
            <a:ahLst/>
            <a:cxnLst/>
            <a:rect r="r" b="b" t="t" l="l"/>
            <a:pathLst>
              <a:path h="1781388" w="1108914">
                <a:moveTo>
                  <a:pt x="0" y="0"/>
                </a:moveTo>
                <a:lnTo>
                  <a:pt x="1108914" y="0"/>
                </a:lnTo>
                <a:lnTo>
                  <a:pt x="1108914" y="1781388"/>
                </a:lnTo>
                <a:lnTo>
                  <a:pt x="0" y="1781388"/>
                </a:lnTo>
                <a:lnTo>
                  <a:pt x="0" y="0"/>
                </a:lnTo>
                <a:close/>
              </a:path>
            </a:pathLst>
          </a:custGeom>
          <a:blipFill>
            <a:blip r:embed="rId4"/>
            <a:stretch>
              <a:fillRect l="0" t="0" r="0" b="0"/>
            </a:stretch>
          </a:blipFill>
        </p:spPr>
      </p:sp>
      <p:sp>
        <p:nvSpPr>
          <p:cNvPr name="Freeform 5" id="5"/>
          <p:cNvSpPr/>
          <p:nvPr/>
        </p:nvSpPr>
        <p:spPr>
          <a:xfrm flipH="false" flipV="false" rot="0">
            <a:off x="12449277" y="7313284"/>
            <a:ext cx="1349401" cy="1781388"/>
          </a:xfrm>
          <a:custGeom>
            <a:avLst/>
            <a:gdLst/>
            <a:ahLst/>
            <a:cxnLst/>
            <a:rect r="r" b="b" t="t" l="l"/>
            <a:pathLst>
              <a:path h="1781388" w="1349401">
                <a:moveTo>
                  <a:pt x="0" y="0"/>
                </a:moveTo>
                <a:lnTo>
                  <a:pt x="1349402" y="0"/>
                </a:lnTo>
                <a:lnTo>
                  <a:pt x="1349402" y="1781388"/>
                </a:lnTo>
                <a:lnTo>
                  <a:pt x="0" y="1781388"/>
                </a:lnTo>
                <a:lnTo>
                  <a:pt x="0" y="0"/>
                </a:lnTo>
                <a:close/>
              </a:path>
            </a:pathLst>
          </a:custGeom>
          <a:blipFill>
            <a:blip r:embed="rId5"/>
            <a:stretch>
              <a:fillRect l="0" t="0" r="0" b="0"/>
            </a:stretch>
          </a:blipFill>
        </p:spPr>
      </p:sp>
      <p:sp>
        <p:nvSpPr>
          <p:cNvPr name="Freeform 6" id="6"/>
          <p:cNvSpPr/>
          <p:nvPr/>
        </p:nvSpPr>
        <p:spPr>
          <a:xfrm flipH="false" flipV="false" rot="0">
            <a:off x="11837018" y="5356857"/>
            <a:ext cx="1577442" cy="1555753"/>
          </a:xfrm>
          <a:custGeom>
            <a:avLst/>
            <a:gdLst/>
            <a:ahLst/>
            <a:cxnLst/>
            <a:rect r="r" b="b" t="t" l="l"/>
            <a:pathLst>
              <a:path h="1555753" w="1577442">
                <a:moveTo>
                  <a:pt x="0" y="0"/>
                </a:moveTo>
                <a:lnTo>
                  <a:pt x="1577442" y="0"/>
                </a:lnTo>
                <a:lnTo>
                  <a:pt x="1577442" y="1555753"/>
                </a:lnTo>
                <a:lnTo>
                  <a:pt x="0" y="1555753"/>
                </a:lnTo>
                <a:lnTo>
                  <a:pt x="0" y="0"/>
                </a:lnTo>
                <a:close/>
              </a:path>
            </a:pathLst>
          </a:custGeom>
          <a:blipFill>
            <a:blip r:embed="rId6"/>
            <a:stretch>
              <a:fillRect l="0" t="0" r="0" b="0"/>
            </a:stretch>
          </a:blipFill>
        </p:spPr>
      </p:sp>
      <p:sp>
        <p:nvSpPr>
          <p:cNvPr name="Freeform 7" id="7"/>
          <p:cNvSpPr/>
          <p:nvPr/>
        </p:nvSpPr>
        <p:spPr>
          <a:xfrm flipH="false" flipV="false" rot="0">
            <a:off x="14545413" y="5356857"/>
            <a:ext cx="2027039" cy="1555753"/>
          </a:xfrm>
          <a:custGeom>
            <a:avLst/>
            <a:gdLst/>
            <a:ahLst/>
            <a:cxnLst/>
            <a:rect r="r" b="b" t="t" l="l"/>
            <a:pathLst>
              <a:path h="1555753" w="2027039">
                <a:moveTo>
                  <a:pt x="0" y="0"/>
                </a:moveTo>
                <a:lnTo>
                  <a:pt x="2027039" y="0"/>
                </a:lnTo>
                <a:lnTo>
                  <a:pt x="2027039" y="1555753"/>
                </a:lnTo>
                <a:lnTo>
                  <a:pt x="0" y="1555753"/>
                </a:lnTo>
                <a:lnTo>
                  <a:pt x="0" y="0"/>
                </a:lnTo>
                <a:close/>
              </a:path>
            </a:pathLst>
          </a:custGeom>
          <a:blipFill>
            <a:blip r:embed="rId7"/>
            <a:stretch>
              <a:fillRect l="0" t="0" r="0" b="0"/>
            </a:stretch>
          </a:blipFill>
        </p:spPr>
      </p:sp>
      <p:sp>
        <p:nvSpPr>
          <p:cNvPr name="Freeform 8" id="8"/>
          <p:cNvSpPr/>
          <p:nvPr/>
        </p:nvSpPr>
        <p:spPr>
          <a:xfrm flipH="false" flipV="false" rot="0">
            <a:off x="12753237" y="1028700"/>
            <a:ext cx="2030072" cy="1781388"/>
          </a:xfrm>
          <a:custGeom>
            <a:avLst/>
            <a:gdLst/>
            <a:ahLst/>
            <a:cxnLst/>
            <a:rect r="r" b="b" t="t" l="l"/>
            <a:pathLst>
              <a:path h="1781388" w="2030072">
                <a:moveTo>
                  <a:pt x="0" y="0"/>
                </a:moveTo>
                <a:lnTo>
                  <a:pt x="2030072" y="0"/>
                </a:lnTo>
                <a:lnTo>
                  <a:pt x="2030072" y="1781388"/>
                </a:lnTo>
                <a:lnTo>
                  <a:pt x="0" y="1781388"/>
                </a:lnTo>
                <a:lnTo>
                  <a:pt x="0" y="0"/>
                </a:lnTo>
                <a:close/>
              </a:path>
            </a:pathLst>
          </a:custGeom>
          <a:blipFill>
            <a:blip r:embed="rId8"/>
            <a:stretch>
              <a:fillRect l="0" t="0" r="0" b="0"/>
            </a:stretch>
          </a:blipFill>
        </p:spPr>
      </p:sp>
      <p:sp>
        <p:nvSpPr>
          <p:cNvPr name="Freeform 9" id="9"/>
          <p:cNvSpPr/>
          <p:nvPr/>
        </p:nvSpPr>
        <p:spPr>
          <a:xfrm flipH="false" flipV="false" rot="0">
            <a:off x="9298109" y="5356857"/>
            <a:ext cx="1407956" cy="1555753"/>
          </a:xfrm>
          <a:custGeom>
            <a:avLst/>
            <a:gdLst/>
            <a:ahLst/>
            <a:cxnLst/>
            <a:rect r="r" b="b" t="t" l="l"/>
            <a:pathLst>
              <a:path h="1555753" w="1407956">
                <a:moveTo>
                  <a:pt x="0" y="0"/>
                </a:moveTo>
                <a:lnTo>
                  <a:pt x="1407956" y="0"/>
                </a:lnTo>
                <a:lnTo>
                  <a:pt x="1407956" y="1555753"/>
                </a:lnTo>
                <a:lnTo>
                  <a:pt x="0" y="1555753"/>
                </a:lnTo>
                <a:lnTo>
                  <a:pt x="0" y="0"/>
                </a:lnTo>
                <a:close/>
              </a:path>
            </a:pathLst>
          </a:custGeom>
          <a:blipFill>
            <a:blip r:embed="rId9"/>
            <a:stretch>
              <a:fillRect l="0" t="0" r="0" b="0"/>
            </a:stretch>
          </a:blipFill>
        </p:spPr>
      </p:sp>
      <p:sp>
        <p:nvSpPr>
          <p:cNvPr name="Freeform 10" id="10"/>
          <p:cNvSpPr/>
          <p:nvPr/>
        </p:nvSpPr>
        <p:spPr>
          <a:xfrm flipH="false" flipV="false" rot="0">
            <a:off x="15372485" y="1028700"/>
            <a:ext cx="1706431" cy="1676568"/>
          </a:xfrm>
          <a:custGeom>
            <a:avLst/>
            <a:gdLst/>
            <a:ahLst/>
            <a:cxnLst/>
            <a:rect r="r" b="b" t="t" l="l"/>
            <a:pathLst>
              <a:path h="1676568" w="1706431">
                <a:moveTo>
                  <a:pt x="0" y="0"/>
                </a:moveTo>
                <a:lnTo>
                  <a:pt x="1706431" y="0"/>
                </a:lnTo>
                <a:lnTo>
                  <a:pt x="1706431" y="1676568"/>
                </a:lnTo>
                <a:lnTo>
                  <a:pt x="0" y="1676568"/>
                </a:lnTo>
                <a:lnTo>
                  <a:pt x="0" y="0"/>
                </a:lnTo>
                <a:close/>
              </a:path>
            </a:pathLst>
          </a:custGeom>
          <a:blipFill>
            <a:blip r:embed="rId10"/>
            <a:stretch>
              <a:fillRect l="0" t="0" r="0" b="0"/>
            </a:stretch>
          </a:blipFill>
        </p:spPr>
      </p:sp>
      <p:sp>
        <p:nvSpPr>
          <p:cNvPr name="Freeform 11" id="11"/>
          <p:cNvSpPr/>
          <p:nvPr/>
        </p:nvSpPr>
        <p:spPr>
          <a:xfrm flipH="false" flipV="false" rot="0">
            <a:off x="9298109" y="7270540"/>
            <a:ext cx="1745529" cy="1866876"/>
          </a:xfrm>
          <a:custGeom>
            <a:avLst/>
            <a:gdLst/>
            <a:ahLst/>
            <a:cxnLst/>
            <a:rect r="r" b="b" t="t" l="l"/>
            <a:pathLst>
              <a:path h="1866876" w="1745529">
                <a:moveTo>
                  <a:pt x="0" y="0"/>
                </a:moveTo>
                <a:lnTo>
                  <a:pt x="1745530" y="0"/>
                </a:lnTo>
                <a:lnTo>
                  <a:pt x="1745530" y="1866876"/>
                </a:lnTo>
                <a:lnTo>
                  <a:pt x="0" y="1866876"/>
                </a:lnTo>
                <a:lnTo>
                  <a:pt x="0" y="0"/>
                </a:lnTo>
                <a:close/>
              </a:path>
            </a:pathLst>
          </a:custGeom>
          <a:blipFill>
            <a:blip r:embed="rId11"/>
            <a:stretch>
              <a:fillRect l="0" t="0" r="0" b="0"/>
            </a:stretch>
          </a:blipFill>
        </p:spPr>
      </p:sp>
      <p:sp>
        <p:nvSpPr>
          <p:cNvPr name="Freeform 12" id="12"/>
          <p:cNvSpPr/>
          <p:nvPr/>
        </p:nvSpPr>
        <p:spPr>
          <a:xfrm flipH="false" flipV="false" rot="0">
            <a:off x="10802320" y="3124367"/>
            <a:ext cx="1658917" cy="1781388"/>
          </a:xfrm>
          <a:custGeom>
            <a:avLst/>
            <a:gdLst/>
            <a:ahLst/>
            <a:cxnLst/>
            <a:rect r="r" b="b" t="t" l="l"/>
            <a:pathLst>
              <a:path h="1781388" w="1658917">
                <a:moveTo>
                  <a:pt x="0" y="0"/>
                </a:moveTo>
                <a:lnTo>
                  <a:pt x="1658918" y="0"/>
                </a:lnTo>
                <a:lnTo>
                  <a:pt x="1658918" y="1781387"/>
                </a:lnTo>
                <a:lnTo>
                  <a:pt x="0" y="1781387"/>
                </a:lnTo>
                <a:lnTo>
                  <a:pt x="0" y="0"/>
                </a:lnTo>
                <a:close/>
              </a:path>
            </a:pathLst>
          </a:custGeom>
          <a:blipFill>
            <a:blip r:embed="rId12"/>
            <a:stretch>
              <a:fillRect l="0" t="0" r="0" b="0"/>
            </a:stretch>
          </a:blipFill>
        </p:spPr>
      </p:sp>
      <p:sp>
        <p:nvSpPr>
          <p:cNvPr name="Freeform 13" id="13"/>
          <p:cNvSpPr/>
          <p:nvPr/>
        </p:nvSpPr>
        <p:spPr>
          <a:xfrm flipH="false" flipV="false" rot="0">
            <a:off x="9298109" y="1028700"/>
            <a:ext cx="2639093" cy="1781388"/>
          </a:xfrm>
          <a:custGeom>
            <a:avLst/>
            <a:gdLst/>
            <a:ahLst/>
            <a:cxnLst/>
            <a:rect r="r" b="b" t="t" l="l"/>
            <a:pathLst>
              <a:path h="1781388" w="2639093">
                <a:moveTo>
                  <a:pt x="0" y="0"/>
                </a:moveTo>
                <a:lnTo>
                  <a:pt x="2639093" y="0"/>
                </a:lnTo>
                <a:lnTo>
                  <a:pt x="2639093" y="1781388"/>
                </a:lnTo>
                <a:lnTo>
                  <a:pt x="0" y="1781388"/>
                </a:lnTo>
                <a:lnTo>
                  <a:pt x="0" y="0"/>
                </a:lnTo>
                <a:close/>
              </a:path>
            </a:pathLst>
          </a:custGeom>
          <a:blipFill>
            <a:blip r:embed="rId13"/>
            <a:stretch>
              <a:fillRect l="0" t="0" r="0" b="0"/>
            </a:stretch>
          </a:blipFill>
        </p:spPr>
      </p:sp>
      <p:sp>
        <p:nvSpPr>
          <p:cNvPr name="TextBox 14" id="14"/>
          <p:cNvSpPr txBox="true"/>
          <p:nvPr/>
        </p:nvSpPr>
        <p:spPr>
          <a:xfrm rot="0">
            <a:off x="1028700" y="3174661"/>
            <a:ext cx="5270926" cy="1209670"/>
          </a:xfrm>
          <a:prstGeom prst="rect">
            <a:avLst/>
          </a:prstGeom>
        </p:spPr>
        <p:txBody>
          <a:bodyPr anchor="t" rtlCol="false" tIns="0" lIns="0" bIns="0" rIns="0">
            <a:spAutoFit/>
          </a:bodyPr>
          <a:lstStyle/>
          <a:p>
            <a:pPr marL="0" indent="0" lvl="0">
              <a:lnSpc>
                <a:spcPts val="9750"/>
              </a:lnSpc>
            </a:pPr>
            <a:r>
              <a:rPr lang="en-US" sz="7500">
                <a:solidFill>
                  <a:srgbClr val="FFFFFF"/>
                </a:solidFill>
                <a:latin typeface="Nourd Bold"/>
              </a:rPr>
              <a:t>Iteration 2</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2" id="12"/>
          <p:cNvSpPr txBox="true"/>
          <p:nvPr/>
        </p:nvSpPr>
        <p:spPr>
          <a:xfrm rot="0">
            <a:off x="1623416" y="2743007"/>
            <a:ext cx="5897168" cy="1035050"/>
          </a:xfrm>
          <a:prstGeom prst="rect">
            <a:avLst/>
          </a:prstGeom>
        </p:spPr>
        <p:txBody>
          <a:bodyPr anchor="t" rtlCol="false" tIns="0" lIns="0" bIns="0" rIns="0">
            <a:spAutoFit/>
          </a:bodyPr>
          <a:lstStyle/>
          <a:p>
            <a:pPr>
              <a:lnSpc>
                <a:spcPts val="3999"/>
              </a:lnSpc>
            </a:pPr>
            <a:r>
              <a:rPr lang="en-US" sz="3999">
                <a:solidFill>
                  <a:srgbClr val="FFFFFF"/>
                </a:solidFill>
                <a:latin typeface="Nourd Bold"/>
              </a:rPr>
              <a:t>RUNTIME INHERITANCE</a:t>
            </a:r>
          </a:p>
        </p:txBody>
      </p:sp>
      <p:sp>
        <p:nvSpPr>
          <p:cNvPr name="TextBox 13" id="13"/>
          <p:cNvSpPr txBox="true"/>
          <p:nvPr/>
        </p:nvSpPr>
        <p:spPr>
          <a:xfrm rot="0">
            <a:off x="1623416" y="4204325"/>
            <a:ext cx="5897168" cy="3462655"/>
          </a:xfrm>
          <a:prstGeom prst="rect">
            <a:avLst/>
          </a:prstGeom>
        </p:spPr>
        <p:txBody>
          <a:bodyPr anchor="t" rtlCol="false" tIns="0" lIns="0" bIns="0" rIns="0">
            <a:spAutoFit/>
          </a:bodyPr>
          <a:lstStyle/>
          <a:p>
            <a:pPr marL="604518" indent="-302259" lvl="1">
              <a:lnSpc>
                <a:spcPts val="3919"/>
              </a:lnSpc>
              <a:buFont typeface="Arial"/>
              <a:buChar char="•"/>
            </a:pPr>
            <a:r>
              <a:rPr lang="en-US" sz="2799">
                <a:solidFill>
                  <a:srgbClr val="FFFFFF"/>
                </a:solidFill>
                <a:latin typeface="Rubik"/>
              </a:rPr>
              <a:t>With Runtime Inheritance, Decorators can be more useful and </a:t>
            </a:r>
          </a:p>
          <a:p>
            <a:pPr marL="604518" indent="-302259" lvl="1">
              <a:lnSpc>
                <a:spcPts val="3919"/>
              </a:lnSpc>
              <a:buFont typeface="Arial"/>
              <a:buChar char="•"/>
            </a:pPr>
            <a:r>
              <a:rPr lang="en-US" sz="2799">
                <a:solidFill>
                  <a:srgbClr val="FFFFFF"/>
                </a:solidFill>
                <a:latin typeface="Rubik"/>
              </a:rPr>
              <a:t> also, </a:t>
            </a:r>
            <a:r>
              <a:rPr lang="en-US" sz="2799">
                <a:solidFill>
                  <a:srgbClr val="FFFFFF"/>
                </a:solidFill>
                <a:latin typeface="Rubik"/>
              </a:rPr>
              <a:t>this can be used for classes to make them objects like structures that can change during runtime </a:t>
            </a:r>
          </a:p>
        </p:txBody>
      </p:sp>
      <p:sp>
        <p:nvSpPr>
          <p:cNvPr name="Freeform 14" id="14"/>
          <p:cNvSpPr/>
          <p:nvPr/>
        </p:nvSpPr>
        <p:spPr>
          <a:xfrm flipH="false" flipV="false" rot="0">
            <a:off x="9633019" y="1056581"/>
            <a:ext cx="7836129" cy="6852945"/>
          </a:xfrm>
          <a:custGeom>
            <a:avLst/>
            <a:gdLst/>
            <a:ahLst/>
            <a:cxnLst/>
            <a:rect r="r" b="b" t="t" l="l"/>
            <a:pathLst>
              <a:path h="6852945" w="7836129">
                <a:moveTo>
                  <a:pt x="0" y="0"/>
                </a:moveTo>
                <a:lnTo>
                  <a:pt x="7836129" y="0"/>
                </a:lnTo>
                <a:lnTo>
                  <a:pt x="7836129" y="6852944"/>
                </a:lnTo>
                <a:lnTo>
                  <a:pt x="0" y="6852944"/>
                </a:lnTo>
                <a:lnTo>
                  <a:pt x="0" y="0"/>
                </a:lnTo>
                <a:close/>
              </a:path>
            </a:pathLst>
          </a:custGeom>
          <a:blipFill>
            <a:blip r:embed="rId5"/>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9818791" y="905441"/>
            <a:ext cx="7464586" cy="7376073"/>
          </a:xfrm>
          <a:custGeom>
            <a:avLst/>
            <a:gdLst/>
            <a:ahLst/>
            <a:cxnLst/>
            <a:rect r="r" b="b" t="t" l="l"/>
            <a:pathLst>
              <a:path h="7376073" w="7464586">
                <a:moveTo>
                  <a:pt x="0" y="0"/>
                </a:moveTo>
                <a:lnTo>
                  <a:pt x="7464586" y="0"/>
                </a:lnTo>
                <a:lnTo>
                  <a:pt x="7464586" y="7376073"/>
                </a:lnTo>
                <a:lnTo>
                  <a:pt x="0" y="7376073"/>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1035050"/>
          </a:xfrm>
          <a:prstGeom prst="rect">
            <a:avLst/>
          </a:prstGeom>
        </p:spPr>
        <p:txBody>
          <a:bodyPr anchor="t" rtlCol="false" tIns="0" lIns="0" bIns="0" rIns="0">
            <a:spAutoFit/>
          </a:bodyPr>
          <a:lstStyle/>
          <a:p>
            <a:pPr>
              <a:lnSpc>
                <a:spcPts val="3999"/>
              </a:lnSpc>
            </a:pPr>
            <a:r>
              <a:rPr lang="en-US" sz="3999">
                <a:solidFill>
                  <a:srgbClr val="FFFFFF"/>
                </a:solidFill>
                <a:latin typeface="Nourd Bold"/>
              </a:rPr>
              <a:t>COMMAND AND TEMPLATE METHOD</a:t>
            </a:r>
          </a:p>
        </p:txBody>
      </p:sp>
      <p:sp>
        <p:nvSpPr>
          <p:cNvPr name="TextBox 14" id="14"/>
          <p:cNvSpPr txBox="true"/>
          <p:nvPr/>
        </p:nvSpPr>
        <p:spPr>
          <a:xfrm rot="0">
            <a:off x="1623416" y="3873473"/>
            <a:ext cx="5897168" cy="4453255"/>
          </a:xfrm>
          <a:prstGeom prst="rect">
            <a:avLst/>
          </a:prstGeom>
        </p:spPr>
        <p:txBody>
          <a:bodyPr anchor="t" rtlCol="false" tIns="0" lIns="0" bIns="0" rIns="0">
            <a:spAutoFit/>
          </a:bodyPr>
          <a:lstStyle/>
          <a:p>
            <a:pPr marL="604518" indent="-302259" lvl="1">
              <a:lnSpc>
                <a:spcPts val="3919"/>
              </a:lnSpc>
              <a:buFont typeface="Arial"/>
              <a:buChar char="•"/>
            </a:pPr>
            <a:r>
              <a:rPr lang="en-US" sz="2799">
                <a:solidFill>
                  <a:srgbClr val="FFFFFF"/>
                </a:solidFill>
                <a:latin typeface="Rubik"/>
              </a:rPr>
              <a:t> If we use both of them together, users will have custom types and predefined types.</a:t>
            </a:r>
          </a:p>
          <a:p>
            <a:pPr marL="604518" indent="-302259" lvl="1">
              <a:lnSpc>
                <a:spcPts val="3919"/>
              </a:lnSpc>
              <a:buFont typeface="Arial"/>
              <a:buChar char="•"/>
            </a:pPr>
            <a:r>
              <a:rPr lang="en-US" sz="2799">
                <a:solidFill>
                  <a:srgbClr val="FFFFFF"/>
                </a:solidFill>
                <a:latin typeface="Rubik"/>
              </a:rPr>
              <a:t> Also, they can plug and unplug commands.</a:t>
            </a:r>
          </a:p>
          <a:p>
            <a:pPr marL="604518" indent="-302259" lvl="1">
              <a:lnSpc>
                <a:spcPts val="3919"/>
              </a:lnSpc>
              <a:buFont typeface="Arial"/>
              <a:buChar char="•"/>
            </a:pPr>
            <a:r>
              <a:rPr lang="en-US" sz="2799">
                <a:solidFill>
                  <a:srgbClr val="FFFFFF"/>
                </a:solidFill>
                <a:latin typeface="Rubik"/>
              </a:rPr>
              <a:t> If they want they can create their custom commands with template methods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2098631" y="652119"/>
            <a:ext cx="5213437" cy="7882717"/>
          </a:xfrm>
          <a:custGeom>
            <a:avLst/>
            <a:gdLst/>
            <a:ahLst/>
            <a:cxnLst/>
            <a:rect r="r" b="b" t="t" l="l"/>
            <a:pathLst>
              <a:path h="7882717" w="5213437">
                <a:moveTo>
                  <a:pt x="0" y="0"/>
                </a:moveTo>
                <a:lnTo>
                  <a:pt x="5213438" y="0"/>
                </a:lnTo>
                <a:lnTo>
                  <a:pt x="5213438" y="7882717"/>
                </a:lnTo>
                <a:lnTo>
                  <a:pt x="0" y="7882717"/>
                </a:lnTo>
                <a:lnTo>
                  <a:pt x="0" y="0"/>
                </a:lnTo>
                <a:close/>
              </a:path>
            </a:pathLst>
          </a:custGeom>
          <a:blipFill>
            <a:blip r:embed="rId5"/>
            <a:stretch>
              <a:fillRect l="0" t="0" r="0" b="0"/>
            </a:stretch>
          </a:blipFill>
        </p:spPr>
      </p:sp>
      <p:pic>
        <p:nvPicPr>
          <p:cNvPr name="Picture 12" id="12">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678049" y="1957662"/>
            <a:ext cx="7746070" cy="5271631"/>
          </a:xfrm>
          <a:prstGeom prst="rect">
            <a:avLst/>
          </a:prstGeom>
        </p:spPr>
      </p:pic>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3281842" y="3492963"/>
            <a:ext cx="3797075" cy="1044196"/>
          </a:xfrm>
          <a:custGeom>
            <a:avLst/>
            <a:gdLst/>
            <a:ahLst/>
            <a:cxnLst/>
            <a:rect r="r" b="b" t="t" l="l"/>
            <a:pathLst>
              <a:path h="1044196" w="3797075">
                <a:moveTo>
                  <a:pt x="0" y="0"/>
                </a:moveTo>
                <a:lnTo>
                  <a:pt x="3797074" y="0"/>
                </a:lnTo>
                <a:lnTo>
                  <a:pt x="3797074" y="1044195"/>
                </a:lnTo>
                <a:lnTo>
                  <a:pt x="0" y="1044195"/>
                </a:lnTo>
                <a:lnTo>
                  <a:pt x="0" y="0"/>
                </a:lnTo>
                <a:close/>
              </a:path>
            </a:pathLst>
          </a:custGeom>
          <a:blipFill>
            <a:blip r:embed="rId2"/>
            <a:stretch>
              <a:fillRect l="0" t="0" r="0" b="0"/>
            </a:stretch>
          </a:blipFill>
        </p:spPr>
      </p:sp>
      <p:sp>
        <p:nvSpPr>
          <p:cNvPr name="Freeform 3" id="3"/>
          <p:cNvSpPr/>
          <p:nvPr/>
        </p:nvSpPr>
        <p:spPr>
          <a:xfrm flipH="false" flipV="false" rot="0">
            <a:off x="9298109" y="3124367"/>
            <a:ext cx="683608" cy="1781388"/>
          </a:xfrm>
          <a:custGeom>
            <a:avLst/>
            <a:gdLst/>
            <a:ahLst/>
            <a:cxnLst/>
            <a:rect r="r" b="b" t="t" l="l"/>
            <a:pathLst>
              <a:path h="1781388" w="683608">
                <a:moveTo>
                  <a:pt x="0" y="0"/>
                </a:moveTo>
                <a:lnTo>
                  <a:pt x="683608" y="0"/>
                </a:lnTo>
                <a:lnTo>
                  <a:pt x="683608" y="1781387"/>
                </a:lnTo>
                <a:lnTo>
                  <a:pt x="0" y="1781387"/>
                </a:lnTo>
                <a:lnTo>
                  <a:pt x="0" y="0"/>
                </a:lnTo>
                <a:close/>
              </a:path>
            </a:pathLst>
          </a:custGeom>
          <a:blipFill>
            <a:blip r:embed="rId3"/>
            <a:stretch>
              <a:fillRect l="0" t="0" r="0" b="0"/>
            </a:stretch>
          </a:blipFill>
        </p:spPr>
      </p:sp>
      <p:sp>
        <p:nvSpPr>
          <p:cNvPr name="Freeform 4" id="4"/>
          <p:cNvSpPr/>
          <p:nvPr/>
        </p:nvSpPr>
        <p:spPr>
          <a:xfrm flipH="false" flipV="false" rot="0">
            <a:off x="15204317" y="7313284"/>
            <a:ext cx="1108914" cy="1781388"/>
          </a:xfrm>
          <a:custGeom>
            <a:avLst/>
            <a:gdLst/>
            <a:ahLst/>
            <a:cxnLst/>
            <a:rect r="r" b="b" t="t" l="l"/>
            <a:pathLst>
              <a:path h="1781388" w="1108914">
                <a:moveTo>
                  <a:pt x="0" y="0"/>
                </a:moveTo>
                <a:lnTo>
                  <a:pt x="1108914" y="0"/>
                </a:lnTo>
                <a:lnTo>
                  <a:pt x="1108914" y="1781388"/>
                </a:lnTo>
                <a:lnTo>
                  <a:pt x="0" y="1781388"/>
                </a:lnTo>
                <a:lnTo>
                  <a:pt x="0" y="0"/>
                </a:lnTo>
                <a:close/>
              </a:path>
            </a:pathLst>
          </a:custGeom>
          <a:blipFill>
            <a:blip r:embed="rId4"/>
            <a:stretch>
              <a:fillRect l="0" t="0" r="0" b="0"/>
            </a:stretch>
          </a:blipFill>
        </p:spPr>
      </p:sp>
      <p:sp>
        <p:nvSpPr>
          <p:cNvPr name="Freeform 5" id="5"/>
          <p:cNvSpPr/>
          <p:nvPr/>
        </p:nvSpPr>
        <p:spPr>
          <a:xfrm flipH="false" flipV="false" rot="0">
            <a:off x="12449277" y="7313284"/>
            <a:ext cx="1349401" cy="1781388"/>
          </a:xfrm>
          <a:custGeom>
            <a:avLst/>
            <a:gdLst/>
            <a:ahLst/>
            <a:cxnLst/>
            <a:rect r="r" b="b" t="t" l="l"/>
            <a:pathLst>
              <a:path h="1781388" w="1349401">
                <a:moveTo>
                  <a:pt x="0" y="0"/>
                </a:moveTo>
                <a:lnTo>
                  <a:pt x="1349402" y="0"/>
                </a:lnTo>
                <a:lnTo>
                  <a:pt x="1349402" y="1781388"/>
                </a:lnTo>
                <a:lnTo>
                  <a:pt x="0" y="1781388"/>
                </a:lnTo>
                <a:lnTo>
                  <a:pt x="0" y="0"/>
                </a:lnTo>
                <a:close/>
              </a:path>
            </a:pathLst>
          </a:custGeom>
          <a:blipFill>
            <a:blip r:embed="rId5"/>
            <a:stretch>
              <a:fillRect l="0" t="0" r="0" b="0"/>
            </a:stretch>
          </a:blipFill>
        </p:spPr>
      </p:sp>
      <p:sp>
        <p:nvSpPr>
          <p:cNvPr name="Freeform 6" id="6"/>
          <p:cNvSpPr/>
          <p:nvPr/>
        </p:nvSpPr>
        <p:spPr>
          <a:xfrm flipH="false" flipV="false" rot="0">
            <a:off x="11837018" y="5356857"/>
            <a:ext cx="1577442" cy="1555753"/>
          </a:xfrm>
          <a:custGeom>
            <a:avLst/>
            <a:gdLst/>
            <a:ahLst/>
            <a:cxnLst/>
            <a:rect r="r" b="b" t="t" l="l"/>
            <a:pathLst>
              <a:path h="1555753" w="1577442">
                <a:moveTo>
                  <a:pt x="0" y="0"/>
                </a:moveTo>
                <a:lnTo>
                  <a:pt x="1577442" y="0"/>
                </a:lnTo>
                <a:lnTo>
                  <a:pt x="1577442" y="1555753"/>
                </a:lnTo>
                <a:lnTo>
                  <a:pt x="0" y="1555753"/>
                </a:lnTo>
                <a:lnTo>
                  <a:pt x="0" y="0"/>
                </a:lnTo>
                <a:close/>
              </a:path>
            </a:pathLst>
          </a:custGeom>
          <a:blipFill>
            <a:blip r:embed="rId6"/>
            <a:stretch>
              <a:fillRect l="0" t="0" r="0" b="0"/>
            </a:stretch>
          </a:blipFill>
        </p:spPr>
      </p:sp>
      <p:sp>
        <p:nvSpPr>
          <p:cNvPr name="Freeform 7" id="7"/>
          <p:cNvSpPr/>
          <p:nvPr/>
        </p:nvSpPr>
        <p:spPr>
          <a:xfrm flipH="false" flipV="false" rot="0">
            <a:off x="14545413" y="5356857"/>
            <a:ext cx="2027039" cy="1555753"/>
          </a:xfrm>
          <a:custGeom>
            <a:avLst/>
            <a:gdLst/>
            <a:ahLst/>
            <a:cxnLst/>
            <a:rect r="r" b="b" t="t" l="l"/>
            <a:pathLst>
              <a:path h="1555753" w="2027039">
                <a:moveTo>
                  <a:pt x="0" y="0"/>
                </a:moveTo>
                <a:lnTo>
                  <a:pt x="2027039" y="0"/>
                </a:lnTo>
                <a:lnTo>
                  <a:pt x="2027039" y="1555753"/>
                </a:lnTo>
                <a:lnTo>
                  <a:pt x="0" y="1555753"/>
                </a:lnTo>
                <a:lnTo>
                  <a:pt x="0" y="0"/>
                </a:lnTo>
                <a:close/>
              </a:path>
            </a:pathLst>
          </a:custGeom>
          <a:blipFill>
            <a:blip r:embed="rId7"/>
            <a:stretch>
              <a:fillRect l="0" t="0" r="0" b="0"/>
            </a:stretch>
          </a:blipFill>
        </p:spPr>
      </p:sp>
      <p:sp>
        <p:nvSpPr>
          <p:cNvPr name="Freeform 8" id="8"/>
          <p:cNvSpPr/>
          <p:nvPr/>
        </p:nvSpPr>
        <p:spPr>
          <a:xfrm flipH="false" flipV="false" rot="0">
            <a:off x="12753237" y="1028700"/>
            <a:ext cx="2030072" cy="1781388"/>
          </a:xfrm>
          <a:custGeom>
            <a:avLst/>
            <a:gdLst/>
            <a:ahLst/>
            <a:cxnLst/>
            <a:rect r="r" b="b" t="t" l="l"/>
            <a:pathLst>
              <a:path h="1781388" w="2030072">
                <a:moveTo>
                  <a:pt x="0" y="0"/>
                </a:moveTo>
                <a:lnTo>
                  <a:pt x="2030072" y="0"/>
                </a:lnTo>
                <a:lnTo>
                  <a:pt x="2030072" y="1781388"/>
                </a:lnTo>
                <a:lnTo>
                  <a:pt x="0" y="1781388"/>
                </a:lnTo>
                <a:lnTo>
                  <a:pt x="0" y="0"/>
                </a:lnTo>
                <a:close/>
              </a:path>
            </a:pathLst>
          </a:custGeom>
          <a:blipFill>
            <a:blip r:embed="rId8"/>
            <a:stretch>
              <a:fillRect l="0" t="0" r="0" b="0"/>
            </a:stretch>
          </a:blipFill>
        </p:spPr>
      </p:sp>
      <p:sp>
        <p:nvSpPr>
          <p:cNvPr name="Freeform 9" id="9"/>
          <p:cNvSpPr/>
          <p:nvPr/>
        </p:nvSpPr>
        <p:spPr>
          <a:xfrm flipH="false" flipV="false" rot="0">
            <a:off x="9298109" y="5356857"/>
            <a:ext cx="1407956" cy="1555753"/>
          </a:xfrm>
          <a:custGeom>
            <a:avLst/>
            <a:gdLst/>
            <a:ahLst/>
            <a:cxnLst/>
            <a:rect r="r" b="b" t="t" l="l"/>
            <a:pathLst>
              <a:path h="1555753" w="1407956">
                <a:moveTo>
                  <a:pt x="0" y="0"/>
                </a:moveTo>
                <a:lnTo>
                  <a:pt x="1407956" y="0"/>
                </a:lnTo>
                <a:lnTo>
                  <a:pt x="1407956" y="1555753"/>
                </a:lnTo>
                <a:lnTo>
                  <a:pt x="0" y="1555753"/>
                </a:lnTo>
                <a:lnTo>
                  <a:pt x="0" y="0"/>
                </a:lnTo>
                <a:close/>
              </a:path>
            </a:pathLst>
          </a:custGeom>
          <a:blipFill>
            <a:blip r:embed="rId9"/>
            <a:stretch>
              <a:fillRect l="0" t="0" r="0" b="0"/>
            </a:stretch>
          </a:blipFill>
        </p:spPr>
      </p:sp>
      <p:sp>
        <p:nvSpPr>
          <p:cNvPr name="Freeform 10" id="10"/>
          <p:cNvSpPr/>
          <p:nvPr/>
        </p:nvSpPr>
        <p:spPr>
          <a:xfrm flipH="false" flipV="false" rot="0">
            <a:off x="15372485" y="1028700"/>
            <a:ext cx="1706431" cy="1676568"/>
          </a:xfrm>
          <a:custGeom>
            <a:avLst/>
            <a:gdLst/>
            <a:ahLst/>
            <a:cxnLst/>
            <a:rect r="r" b="b" t="t" l="l"/>
            <a:pathLst>
              <a:path h="1676568" w="1706431">
                <a:moveTo>
                  <a:pt x="0" y="0"/>
                </a:moveTo>
                <a:lnTo>
                  <a:pt x="1706431" y="0"/>
                </a:lnTo>
                <a:lnTo>
                  <a:pt x="1706431" y="1676568"/>
                </a:lnTo>
                <a:lnTo>
                  <a:pt x="0" y="1676568"/>
                </a:lnTo>
                <a:lnTo>
                  <a:pt x="0" y="0"/>
                </a:lnTo>
                <a:close/>
              </a:path>
            </a:pathLst>
          </a:custGeom>
          <a:blipFill>
            <a:blip r:embed="rId10"/>
            <a:stretch>
              <a:fillRect l="0" t="0" r="0" b="0"/>
            </a:stretch>
          </a:blipFill>
        </p:spPr>
      </p:sp>
      <p:sp>
        <p:nvSpPr>
          <p:cNvPr name="Freeform 11" id="11"/>
          <p:cNvSpPr/>
          <p:nvPr/>
        </p:nvSpPr>
        <p:spPr>
          <a:xfrm flipH="false" flipV="false" rot="0">
            <a:off x="9298109" y="7270540"/>
            <a:ext cx="1745529" cy="1866876"/>
          </a:xfrm>
          <a:custGeom>
            <a:avLst/>
            <a:gdLst/>
            <a:ahLst/>
            <a:cxnLst/>
            <a:rect r="r" b="b" t="t" l="l"/>
            <a:pathLst>
              <a:path h="1866876" w="1745529">
                <a:moveTo>
                  <a:pt x="0" y="0"/>
                </a:moveTo>
                <a:lnTo>
                  <a:pt x="1745530" y="0"/>
                </a:lnTo>
                <a:lnTo>
                  <a:pt x="1745530" y="1866876"/>
                </a:lnTo>
                <a:lnTo>
                  <a:pt x="0" y="1866876"/>
                </a:lnTo>
                <a:lnTo>
                  <a:pt x="0" y="0"/>
                </a:lnTo>
                <a:close/>
              </a:path>
            </a:pathLst>
          </a:custGeom>
          <a:blipFill>
            <a:blip r:embed="rId11"/>
            <a:stretch>
              <a:fillRect l="0" t="0" r="0" b="0"/>
            </a:stretch>
          </a:blipFill>
        </p:spPr>
      </p:sp>
      <p:sp>
        <p:nvSpPr>
          <p:cNvPr name="Freeform 12" id="12"/>
          <p:cNvSpPr/>
          <p:nvPr/>
        </p:nvSpPr>
        <p:spPr>
          <a:xfrm flipH="false" flipV="false" rot="0">
            <a:off x="10802320" y="3124367"/>
            <a:ext cx="1658917" cy="1781388"/>
          </a:xfrm>
          <a:custGeom>
            <a:avLst/>
            <a:gdLst/>
            <a:ahLst/>
            <a:cxnLst/>
            <a:rect r="r" b="b" t="t" l="l"/>
            <a:pathLst>
              <a:path h="1781388" w="1658917">
                <a:moveTo>
                  <a:pt x="0" y="0"/>
                </a:moveTo>
                <a:lnTo>
                  <a:pt x="1658918" y="0"/>
                </a:lnTo>
                <a:lnTo>
                  <a:pt x="1658918" y="1781387"/>
                </a:lnTo>
                <a:lnTo>
                  <a:pt x="0" y="1781387"/>
                </a:lnTo>
                <a:lnTo>
                  <a:pt x="0" y="0"/>
                </a:lnTo>
                <a:close/>
              </a:path>
            </a:pathLst>
          </a:custGeom>
          <a:blipFill>
            <a:blip r:embed="rId12"/>
            <a:stretch>
              <a:fillRect l="0" t="0" r="0" b="0"/>
            </a:stretch>
          </a:blipFill>
        </p:spPr>
      </p:sp>
      <p:sp>
        <p:nvSpPr>
          <p:cNvPr name="Freeform 13" id="13"/>
          <p:cNvSpPr/>
          <p:nvPr/>
        </p:nvSpPr>
        <p:spPr>
          <a:xfrm flipH="false" flipV="false" rot="0">
            <a:off x="9298109" y="1028700"/>
            <a:ext cx="2639093" cy="1781388"/>
          </a:xfrm>
          <a:custGeom>
            <a:avLst/>
            <a:gdLst/>
            <a:ahLst/>
            <a:cxnLst/>
            <a:rect r="r" b="b" t="t" l="l"/>
            <a:pathLst>
              <a:path h="1781388" w="2639093">
                <a:moveTo>
                  <a:pt x="0" y="0"/>
                </a:moveTo>
                <a:lnTo>
                  <a:pt x="2639093" y="0"/>
                </a:lnTo>
                <a:lnTo>
                  <a:pt x="2639093" y="1781388"/>
                </a:lnTo>
                <a:lnTo>
                  <a:pt x="0" y="1781388"/>
                </a:lnTo>
                <a:lnTo>
                  <a:pt x="0" y="0"/>
                </a:lnTo>
                <a:close/>
              </a:path>
            </a:pathLst>
          </a:custGeom>
          <a:blipFill>
            <a:blip r:embed="rId13"/>
            <a:stretch>
              <a:fillRect l="0" t="0" r="0" b="0"/>
            </a:stretch>
          </a:blipFill>
        </p:spPr>
      </p:sp>
      <p:sp>
        <p:nvSpPr>
          <p:cNvPr name="TextBox 14" id="14"/>
          <p:cNvSpPr txBox="true"/>
          <p:nvPr/>
        </p:nvSpPr>
        <p:spPr>
          <a:xfrm rot="0">
            <a:off x="1028700" y="3174661"/>
            <a:ext cx="5270926" cy="1209670"/>
          </a:xfrm>
          <a:prstGeom prst="rect">
            <a:avLst/>
          </a:prstGeom>
        </p:spPr>
        <p:txBody>
          <a:bodyPr anchor="t" rtlCol="false" tIns="0" lIns="0" bIns="0" rIns="0">
            <a:spAutoFit/>
          </a:bodyPr>
          <a:lstStyle/>
          <a:p>
            <a:pPr marL="0" indent="0" lvl="0">
              <a:lnSpc>
                <a:spcPts val="9750"/>
              </a:lnSpc>
            </a:pPr>
            <a:r>
              <a:rPr lang="en-US" sz="7500">
                <a:solidFill>
                  <a:srgbClr val="FFFFFF"/>
                </a:solidFill>
                <a:latin typeface="Nourd Bold"/>
              </a:rPr>
              <a:t>Iteration 3</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9576265" y="1029331"/>
            <a:ext cx="7949637" cy="6483338"/>
          </a:xfrm>
          <a:custGeom>
            <a:avLst/>
            <a:gdLst/>
            <a:ahLst/>
            <a:cxnLst/>
            <a:rect r="r" b="b" t="t" l="l"/>
            <a:pathLst>
              <a:path h="6483338" w="7949637">
                <a:moveTo>
                  <a:pt x="0" y="0"/>
                </a:moveTo>
                <a:lnTo>
                  <a:pt x="7949637" y="0"/>
                </a:lnTo>
                <a:lnTo>
                  <a:pt x="7949637" y="6483338"/>
                </a:lnTo>
                <a:lnTo>
                  <a:pt x="0" y="6483338"/>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PROXY</a:t>
            </a:r>
          </a:p>
        </p:txBody>
      </p:sp>
      <p:sp>
        <p:nvSpPr>
          <p:cNvPr name="TextBox 14" id="14"/>
          <p:cNvSpPr txBox="true"/>
          <p:nvPr/>
        </p:nvSpPr>
        <p:spPr>
          <a:xfrm rot="0">
            <a:off x="1623416" y="4204325"/>
            <a:ext cx="5897168" cy="2967355"/>
          </a:xfrm>
          <a:prstGeom prst="rect">
            <a:avLst/>
          </a:prstGeom>
        </p:spPr>
        <p:txBody>
          <a:bodyPr anchor="t" rtlCol="false" tIns="0" lIns="0" bIns="0" rIns="0">
            <a:spAutoFit/>
          </a:bodyPr>
          <a:lstStyle/>
          <a:p>
            <a:pPr>
              <a:lnSpc>
                <a:spcPts val="3919"/>
              </a:lnSpc>
            </a:pPr>
            <a:r>
              <a:rPr lang="en-US" sz="2799">
                <a:solidFill>
                  <a:srgbClr val="FFFFFF"/>
                </a:solidFill>
                <a:latin typeface="Rubik"/>
              </a:rPr>
              <a:t>Experiment Data Container can be a proxy over the result database. ( This can be useful over huge projects and while using copies of experiment data ). We can add store: bool flag.</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713889" y="2133332"/>
            <a:ext cx="7982922" cy="4920291"/>
          </a:xfrm>
          <a:custGeom>
            <a:avLst/>
            <a:gdLst/>
            <a:ahLst/>
            <a:cxnLst/>
            <a:rect r="r" b="b" t="t" l="l"/>
            <a:pathLst>
              <a:path h="4920291" w="7982922">
                <a:moveTo>
                  <a:pt x="0" y="0"/>
                </a:moveTo>
                <a:lnTo>
                  <a:pt x="7982922" y="0"/>
                </a:lnTo>
                <a:lnTo>
                  <a:pt x="7982922" y="4920291"/>
                </a:lnTo>
                <a:lnTo>
                  <a:pt x="0" y="4920291"/>
                </a:lnTo>
                <a:lnTo>
                  <a:pt x="0" y="0"/>
                </a:lnTo>
                <a:close/>
              </a:path>
            </a:pathLst>
          </a:custGeom>
          <a:blipFill>
            <a:blip r:embed="rId5"/>
            <a:stretch>
              <a:fillRect l="0" t="0" r="0" b="0"/>
            </a:stretch>
          </a:blipFill>
        </p:spPr>
      </p:sp>
      <p:pic>
        <p:nvPicPr>
          <p:cNvPr name="Picture 12" id="12">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558284" y="2353074"/>
            <a:ext cx="7985599" cy="4480808"/>
          </a:xfrm>
          <a:prstGeom prst="rect">
            <a:avLst/>
          </a:prstGeom>
        </p:spPr>
      </p:pic>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10550952" y="669306"/>
            <a:ext cx="6000262" cy="7848343"/>
          </a:xfrm>
          <a:custGeom>
            <a:avLst/>
            <a:gdLst/>
            <a:ahLst/>
            <a:cxnLst/>
            <a:rect r="r" b="b" t="t" l="l"/>
            <a:pathLst>
              <a:path h="7848343" w="6000262">
                <a:moveTo>
                  <a:pt x="0" y="0"/>
                </a:moveTo>
                <a:lnTo>
                  <a:pt x="6000263" y="0"/>
                </a:lnTo>
                <a:lnTo>
                  <a:pt x="6000263" y="7848343"/>
                </a:lnTo>
                <a:lnTo>
                  <a:pt x="0" y="7848343"/>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MORE INTERFACES</a:t>
            </a:r>
          </a:p>
        </p:txBody>
      </p:sp>
      <p:sp>
        <p:nvSpPr>
          <p:cNvPr name="TextBox 14" id="14"/>
          <p:cNvSpPr txBox="true"/>
          <p:nvPr/>
        </p:nvSpPr>
        <p:spPr>
          <a:xfrm rot="0">
            <a:off x="1623416" y="4204325"/>
            <a:ext cx="5897168" cy="2472055"/>
          </a:xfrm>
          <a:prstGeom prst="rect">
            <a:avLst/>
          </a:prstGeom>
        </p:spPr>
        <p:txBody>
          <a:bodyPr anchor="t" rtlCol="false" tIns="0" lIns="0" bIns="0" rIns="0">
            <a:spAutoFit/>
          </a:bodyPr>
          <a:lstStyle/>
          <a:p>
            <a:pPr>
              <a:lnSpc>
                <a:spcPts val="3919"/>
              </a:lnSpc>
            </a:pPr>
            <a:r>
              <a:rPr lang="en-US" sz="2799">
                <a:solidFill>
                  <a:srgbClr val="FFFFFF"/>
                </a:solidFill>
                <a:latin typeface="Rubik"/>
              </a:rPr>
              <a:t>Adding interfaces will be a contract among connected hierarchies so, this will reduce the coupling of the current system and this leads us though DIP </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pic>
        <p:nvPicPr>
          <p:cNvPr name="Picture 11" id="11">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803363" y="1992153"/>
            <a:ext cx="7803974" cy="5202649"/>
          </a:xfrm>
          <a:prstGeom prst="rect">
            <a:avLst/>
          </a:prstGeom>
        </p:spPr>
      </p:pic>
      <p:sp>
        <p:nvSpPr>
          <p:cNvPr name="Freeform 12" id="12"/>
          <p:cNvSpPr/>
          <p:nvPr/>
        </p:nvSpPr>
        <p:spPr>
          <a:xfrm flipH="false" flipV="false" rot="0">
            <a:off x="9685556" y="1098426"/>
            <a:ext cx="7731055" cy="6990104"/>
          </a:xfrm>
          <a:custGeom>
            <a:avLst/>
            <a:gdLst/>
            <a:ahLst/>
            <a:cxnLst/>
            <a:rect r="r" b="b" t="t" l="l"/>
            <a:pathLst>
              <a:path h="6990104" w="7731055">
                <a:moveTo>
                  <a:pt x="0" y="0"/>
                </a:moveTo>
                <a:lnTo>
                  <a:pt x="7731055" y="0"/>
                </a:lnTo>
                <a:lnTo>
                  <a:pt x="7731055" y="6990104"/>
                </a:lnTo>
                <a:lnTo>
                  <a:pt x="0" y="6990104"/>
                </a:lnTo>
                <a:lnTo>
                  <a:pt x="0" y="0"/>
                </a:lnTo>
                <a:close/>
              </a:path>
            </a:pathLst>
          </a:custGeom>
          <a:blipFill>
            <a:blip r:embed="rId8"/>
            <a:stretch>
              <a:fillRect l="0" t="0" r="0" b="0"/>
            </a:stretch>
          </a:blipFill>
        </p:spPr>
      </p:sp>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2444864" y="782298"/>
            <a:ext cx="4520973" cy="7622360"/>
          </a:xfrm>
          <a:custGeom>
            <a:avLst/>
            <a:gdLst/>
            <a:ahLst/>
            <a:cxnLst/>
            <a:rect r="r" b="b" t="t" l="l"/>
            <a:pathLst>
              <a:path h="7622360" w="4520973">
                <a:moveTo>
                  <a:pt x="0" y="0"/>
                </a:moveTo>
                <a:lnTo>
                  <a:pt x="4520972" y="0"/>
                </a:lnTo>
                <a:lnTo>
                  <a:pt x="4520972" y="7622360"/>
                </a:lnTo>
                <a:lnTo>
                  <a:pt x="0" y="7622360"/>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Freeform 13" id="13"/>
          <p:cNvSpPr/>
          <p:nvPr/>
        </p:nvSpPr>
        <p:spPr>
          <a:xfrm flipH="false" flipV="false" rot="0">
            <a:off x="9518744" y="1812554"/>
            <a:ext cx="8064679" cy="5561848"/>
          </a:xfrm>
          <a:custGeom>
            <a:avLst/>
            <a:gdLst/>
            <a:ahLst/>
            <a:cxnLst/>
            <a:rect r="r" b="b" t="t" l="l"/>
            <a:pathLst>
              <a:path h="5561848" w="8064679">
                <a:moveTo>
                  <a:pt x="0" y="0"/>
                </a:moveTo>
                <a:lnTo>
                  <a:pt x="8064679" y="0"/>
                </a:lnTo>
                <a:lnTo>
                  <a:pt x="8064679" y="5561848"/>
                </a:lnTo>
                <a:lnTo>
                  <a:pt x="0" y="5561848"/>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11201216" y="631602"/>
            <a:ext cx="4699734" cy="7923752"/>
          </a:xfrm>
          <a:custGeom>
            <a:avLst/>
            <a:gdLst/>
            <a:ahLst/>
            <a:cxnLst/>
            <a:rect r="r" b="b" t="t" l="l"/>
            <a:pathLst>
              <a:path h="7923752" w="4699734">
                <a:moveTo>
                  <a:pt x="0" y="0"/>
                </a:moveTo>
                <a:lnTo>
                  <a:pt x="4699735" y="0"/>
                </a:lnTo>
                <a:lnTo>
                  <a:pt x="4699735" y="7923752"/>
                </a:lnTo>
                <a:lnTo>
                  <a:pt x="0" y="7923752"/>
                </a:lnTo>
                <a:lnTo>
                  <a:pt x="0" y="0"/>
                </a:lnTo>
                <a:close/>
              </a:path>
            </a:pathLst>
          </a:custGeom>
          <a:blipFill>
            <a:blip r:embed="rId5"/>
            <a:stretch>
              <a:fillRect l="0" t="0" r="0" b="0"/>
            </a:stretch>
          </a:blipFill>
        </p:spPr>
      </p:sp>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1035050"/>
          </a:xfrm>
          <a:prstGeom prst="rect">
            <a:avLst/>
          </a:prstGeom>
        </p:spPr>
        <p:txBody>
          <a:bodyPr anchor="t" rtlCol="false" tIns="0" lIns="0" bIns="0" rIns="0">
            <a:spAutoFit/>
          </a:bodyPr>
          <a:lstStyle/>
          <a:p>
            <a:pPr>
              <a:lnSpc>
                <a:spcPts val="3999"/>
              </a:lnSpc>
            </a:pPr>
            <a:r>
              <a:rPr lang="en-US" sz="3999">
                <a:solidFill>
                  <a:srgbClr val="FFFFFF"/>
                </a:solidFill>
                <a:latin typeface="Nourd Bold"/>
              </a:rPr>
              <a:t>COOKIE MASTER CLASS OR OBJECT</a:t>
            </a:r>
          </a:p>
        </p:txBody>
      </p:sp>
      <p:sp>
        <p:nvSpPr>
          <p:cNvPr name="TextBox 14" id="14"/>
          <p:cNvSpPr txBox="true"/>
          <p:nvPr/>
        </p:nvSpPr>
        <p:spPr>
          <a:xfrm rot="0">
            <a:off x="1623416" y="4204325"/>
            <a:ext cx="5897168" cy="986155"/>
          </a:xfrm>
          <a:prstGeom prst="rect">
            <a:avLst/>
          </a:prstGeom>
        </p:spPr>
        <p:txBody>
          <a:bodyPr anchor="t" rtlCol="false" tIns="0" lIns="0" bIns="0" rIns="0">
            <a:spAutoFit/>
          </a:bodyPr>
          <a:lstStyle/>
          <a:p>
            <a:pPr>
              <a:lnSpc>
                <a:spcPts val="3919"/>
              </a:lnSpc>
            </a:pPr>
            <a:r>
              <a:rPr lang="en-US" sz="2799">
                <a:solidFill>
                  <a:srgbClr val="FFFFFF"/>
                </a:solidFill>
                <a:latin typeface="Rubik"/>
              </a:rPr>
              <a:t>This problem violates SOLID principles</a:t>
            </a:r>
          </a:p>
        </p:txBody>
      </p:sp>
      <p:sp>
        <p:nvSpPr>
          <p:cNvPr name="TextBox 15" id="15"/>
          <p:cNvSpPr txBox="true"/>
          <p:nvPr/>
        </p:nvSpPr>
        <p:spPr>
          <a:xfrm rot="0">
            <a:off x="1623416" y="5619105"/>
            <a:ext cx="5897168" cy="986155"/>
          </a:xfrm>
          <a:prstGeom prst="rect">
            <a:avLst/>
          </a:prstGeom>
        </p:spPr>
        <p:txBody>
          <a:bodyPr anchor="t" rtlCol="false" tIns="0" lIns="0" bIns="0" rIns="0">
            <a:spAutoFit/>
          </a:bodyPr>
          <a:lstStyle/>
          <a:p>
            <a:pPr>
              <a:lnSpc>
                <a:spcPts val="3919"/>
              </a:lnSpc>
            </a:pPr>
            <a:r>
              <a:rPr lang="en-US" sz="2799">
                <a:solidFill>
                  <a:srgbClr val="FFFFFF"/>
                </a:solidFill>
                <a:latin typeface="Rubik"/>
              </a:rPr>
              <a:t>Objects and Classes must do less job as possible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722172" y="1846459"/>
            <a:ext cx="7966355" cy="5494038"/>
          </a:xfrm>
          <a:custGeom>
            <a:avLst/>
            <a:gdLst/>
            <a:ahLst/>
            <a:cxnLst/>
            <a:rect r="r" b="b" t="t" l="l"/>
            <a:pathLst>
              <a:path h="5494038" w="7966355">
                <a:moveTo>
                  <a:pt x="0" y="0"/>
                </a:moveTo>
                <a:lnTo>
                  <a:pt x="7966356" y="0"/>
                </a:lnTo>
                <a:lnTo>
                  <a:pt x="7966356" y="5494038"/>
                </a:lnTo>
                <a:lnTo>
                  <a:pt x="0" y="5494038"/>
                </a:lnTo>
                <a:lnTo>
                  <a:pt x="0" y="0"/>
                </a:lnTo>
                <a:close/>
              </a:path>
            </a:pathLst>
          </a:custGeom>
          <a:blipFill>
            <a:blip r:embed="rId5"/>
            <a:stretch>
              <a:fillRect l="0" t="0" r="0" b="0"/>
            </a:stretch>
          </a:blipFill>
        </p:spPr>
      </p:sp>
      <p:sp>
        <p:nvSpPr>
          <p:cNvPr name="Freeform 12" id="12"/>
          <p:cNvSpPr/>
          <p:nvPr/>
        </p:nvSpPr>
        <p:spPr>
          <a:xfrm flipH="false" flipV="false" rot="0">
            <a:off x="9901050" y="696406"/>
            <a:ext cx="6873142" cy="7794143"/>
          </a:xfrm>
          <a:custGeom>
            <a:avLst/>
            <a:gdLst/>
            <a:ahLst/>
            <a:cxnLst/>
            <a:rect r="r" b="b" t="t" l="l"/>
            <a:pathLst>
              <a:path h="7794143" w="6873142">
                <a:moveTo>
                  <a:pt x="0" y="0"/>
                </a:moveTo>
                <a:lnTo>
                  <a:pt x="6873142" y="0"/>
                </a:lnTo>
                <a:lnTo>
                  <a:pt x="6873142" y="7794143"/>
                </a:lnTo>
                <a:lnTo>
                  <a:pt x="0" y="7794143"/>
                </a:lnTo>
                <a:lnTo>
                  <a:pt x="0" y="0"/>
                </a:lnTo>
                <a:close/>
              </a:path>
            </a:pathLst>
          </a:custGeom>
          <a:blipFill>
            <a:blip r:embed="rId6"/>
            <a:stretch>
              <a:fillRect l="0" t="0" r="0" b="0"/>
            </a:stretch>
          </a:blipFill>
        </p:spPr>
      </p:sp>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pic>
        <p:nvPicPr>
          <p:cNvPr name="Picture 11" id="11">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9604162" y="1651884"/>
            <a:ext cx="7876050" cy="5972671"/>
          </a:xfrm>
          <a:prstGeom prst="rect">
            <a:avLst/>
          </a:prstGeom>
        </p:spPr>
      </p:pic>
      <p:sp>
        <p:nvSpPr>
          <p:cNvPr name="TextBox 12" id="12"/>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
        <p:nvSpPr>
          <p:cNvPr name="TextBox 13" id="13"/>
          <p:cNvSpPr txBox="true"/>
          <p:nvPr/>
        </p:nvSpPr>
        <p:spPr>
          <a:xfrm rot="0">
            <a:off x="1623416" y="2743007"/>
            <a:ext cx="5897168" cy="530225"/>
          </a:xfrm>
          <a:prstGeom prst="rect">
            <a:avLst/>
          </a:prstGeom>
        </p:spPr>
        <p:txBody>
          <a:bodyPr anchor="t" rtlCol="false" tIns="0" lIns="0" bIns="0" rIns="0">
            <a:spAutoFit/>
          </a:bodyPr>
          <a:lstStyle/>
          <a:p>
            <a:pPr>
              <a:lnSpc>
                <a:spcPts val="3999"/>
              </a:lnSpc>
            </a:pPr>
            <a:r>
              <a:rPr lang="en-US" sz="3999">
                <a:solidFill>
                  <a:srgbClr val="FFFFFF"/>
                </a:solidFill>
                <a:latin typeface="Nourd Bold"/>
              </a:rPr>
              <a:t>DATA DUPLICATE</a:t>
            </a:r>
          </a:p>
        </p:txBody>
      </p:sp>
      <p:sp>
        <p:nvSpPr>
          <p:cNvPr name="TextBox 14" id="14"/>
          <p:cNvSpPr txBox="true"/>
          <p:nvPr/>
        </p:nvSpPr>
        <p:spPr>
          <a:xfrm rot="0">
            <a:off x="1623416" y="4204325"/>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Allocates more memory</a:t>
            </a:r>
          </a:p>
        </p:txBody>
      </p:sp>
      <p:sp>
        <p:nvSpPr>
          <p:cNvPr name="TextBox 15" id="15"/>
          <p:cNvSpPr txBox="true"/>
          <p:nvPr/>
        </p:nvSpPr>
        <p:spPr>
          <a:xfrm rot="0">
            <a:off x="1623416" y="4937060"/>
            <a:ext cx="5897168" cy="490855"/>
          </a:xfrm>
          <a:prstGeom prst="rect">
            <a:avLst/>
          </a:prstGeom>
        </p:spPr>
        <p:txBody>
          <a:bodyPr anchor="t" rtlCol="false" tIns="0" lIns="0" bIns="0" rIns="0">
            <a:spAutoFit/>
          </a:bodyPr>
          <a:lstStyle/>
          <a:p>
            <a:pPr>
              <a:lnSpc>
                <a:spcPts val="3919"/>
              </a:lnSpc>
            </a:pPr>
            <a:r>
              <a:rPr lang="en-US" sz="2799">
                <a:solidFill>
                  <a:srgbClr val="FFFFFF"/>
                </a:solidFill>
                <a:latin typeface="Rubik"/>
              </a:rPr>
              <a:t>Confusing needed data</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01872" y="53589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347605" y="535896"/>
            <a:ext cx="8406956" cy="8115164"/>
            <a:chOff x="0" y="0"/>
            <a:chExt cx="2214178" cy="2137327"/>
          </a:xfrm>
        </p:grpSpPr>
        <p:sp>
          <p:nvSpPr>
            <p:cNvPr name="Freeform 9" id="9"/>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10" id="10"/>
            <p:cNvSpPr txBox="true"/>
            <p:nvPr/>
          </p:nvSpPr>
          <p:spPr>
            <a:xfrm>
              <a:off x="0" y="-47625"/>
              <a:ext cx="2214178" cy="2184952"/>
            </a:xfrm>
            <a:prstGeom prst="rect">
              <a:avLst/>
            </a:prstGeom>
          </p:spPr>
          <p:txBody>
            <a:bodyPr anchor="ctr" rtlCol="false" tIns="50800" lIns="50800" bIns="50800" rIns="50800"/>
            <a:lstStyle/>
            <a:p>
              <a:pPr algn="ctr">
                <a:lnSpc>
                  <a:spcPts val="3499"/>
                </a:lnSpc>
              </a:pPr>
            </a:p>
          </p:txBody>
        </p:sp>
      </p:grpSp>
      <p:pic>
        <p:nvPicPr>
          <p:cNvPr name="Picture 11" id="11">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691729" y="2341390"/>
            <a:ext cx="8027242" cy="4504175"/>
          </a:xfrm>
          <a:prstGeom prst="rect">
            <a:avLst/>
          </a:prstGeom>
        </p:spPr>
      </p:pic>
      <p:pic>
        <p:nvPicPr>
          <p:cNvPr name="Picture 12" id="12">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97" t="0" r="97" b="0"/>
          <a:stretch>
            <a:fillRect/>
          </a:stretch>
        </p:blipFill>
        <p:spPr>
          <a:xfrm flipH="false" flipV="false" rot="0">
            <a:off x="9522223" y="1410678"/>
            <a:ext cx="8057721" cy="6365599"/>
          </a:xfrm>
          <a:prstGeom prst="rect">
            <a:avLst/>
          </a:prstGeom>
        </p:spPr>
      </p:pic>
      <p:sp>
        <p:nvSpPr>
          <p:cNvPr name="TextBox 13" id="13"/>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rPr>
              <a:t>Back to Agenda Page</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video>
              <p:cMediaNode vol="0">
                <p:cTn fill="hold" display="false">
                  <p:stCondLst>
                    <p:cond delay="indefinite"/>
                  </p:stCondLst>
                </p:cTn>
                <p:tgtEl>
                  <p:spTgt spid="1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DAF5fPceigk</dc:identifier>
  <dcterms:modified xsi:type="dcterms:W3CDTF">2011-08-01T06:04:30Z</dcterms:modified>
  <cp:revision>1</cp:revision>
  <dc:title>RFC 0014</dc:title>
</cp:coreProperties>
</file>